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9" r:id="rId3"/>
    <p:sldId id="273" r:id="rId4"/>
    <p:sldId id="257" r:id="rId5"/>
    <p:sldId id="272" r:id="rId6"/>
    <p:sldId id="265" r:id="rId7"/>
    <p:sldId id="270" r:id="rId8"/>
    <p:sldId id="258" r:id="rId9"/>
    <p:sldId id="261" r:id="rId10"/>
    <p:sldId id="262" r:id="rId11"/>
    <p:sldId id="263" r:id="rId12"/>
    <p:sldId id="267" r:id="rId13"/>
    <p:sldId id="264" r:id="rId14"/>
    <p:sldId id="268" r:id="rId15"/>
    <p:sldId id="271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432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1348"/>
    <p:restoredTop sz="94628"/>
  </p:normalViewPr>
  <p:slideViewPr>
    <p:cSldViewPr snapToGrid="0">
      <p:cViewPr varScale="1">
        <p:scale>
          <a:sx n="103" d="100"/>
          <a:sy n="103" d="100"/>
        </p:scale>
        <p:origin x="114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6/3/2026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6/3/2026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6/3/2026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6/3/2026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6/3/2026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6/3/2026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6/3/2026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0550E1-A6E9-D542-6B7A-03C695A6BBD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6000" b="1" dirty="0" err="1">
                <a:solidFill>
                  <a:schemeClr val="accent2">
                    <a:lumMod val="75000"/>
                  </a:schemeClr>
                </a:solidFill>
              </a:rPr>
              <a:t>FortifyFL</a:t>
            </a:r>
            <a:r>
              <a:rPr lang="en-US" sz="6000"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br>
              <a:rPr lang="en-US" sz="6000" b="1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en-US" sz="6000" b="1" dirty="0">
                <a:solidFill>
                  <a:schemeClr val="accent2">
                    <a:lumMod val="75000"/>
                  </a:schemeClr>
                </a:solidFill>
              </a:rPr>
              <a:t>Parent/Guardian Training </a:t>
            </a:r>
          </a:p>
        </p:txBody>
      </p:sp>
    </p:spTree>
    <p:extLst>
      <p:ext uri="{BB962C8B-B14F-4D97-AF65-F5344CB8AC3E}">
        <p14:creationId xmlns:p14="http://schemas.microsoft.com/office/powerpoint/2010/main" val="33003174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430438-6278-64E3-3D9E-05F418BAA1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257175"/>
            <a:ext cx="8596668" cy="1673225"/>
          </a:xfrm>
        </p:spPr>
        <p:txBody>
          <a:bodyPr>
            <a:noAutofit/>
          </a:bodyPr>
          <a:lstStyle/>
          <a:p>
            <a:pPr algn="ctr"/>
            <a:r>
              <a:rPr lang="en-US" sz="4400" b="1" dirty="0">
                <a:solidFill>
                  <a:schemeClr val="accent2">
                    <a:lumMod val="75000"/>
                  </a:schemeClr>
                </a:solidFill>
              </a:rPr>
              <a:t>What happens if your child makes a threat?</a:t>
            </a:r>
            <a:br>
              <a:rPr lang="en-US" sz="4000" dirty="0"/>
            </a:br>
            <a:endParaRPr lang="en-US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B61FDE-ABEA-EDB5-DC74-C81E8B5D8E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1930400"/>
            <a:ext cx="9638242" cy="4110962"/>
          </a:xfrm>
        </p:spPr>
        <p:txBody>
          <a:bodyPr>
            <a:normAutofit/>
          </a:bodyPr>
          <a:lstStyle/>
          <a:p>
            <a:pPr marL="438912" indent="-438912"/>
            <a:r>
              <a:rPr lang="en-US" sz="2800" dirty="0"/>
              <a:t>Merely communicating a threat is enough to warrant a felony charge, even if the person does not have the intent or ability to carry out the threat. </a:t>
            </a:r>
          </a:p>
          <a:p>
            <a:pPr marL="438912" indent="-438912">
              <a:buNone/>
            </a:pPr>
            <a:endParaRPr lang="en-US" sz="1050" dirty="0"/>
          </a:p>
          <a:p>
            <a:pPr marL="438912" indent="-438912"/>
            <a:r>
              <a:rPr lang="en-US" sz="3000" dirty="0"/>
              <a:t>Commun</a:t>
            </a:r>
            <a:r>
              <a:rPr lang="en-US" sz="2800" dirty="0"/>
              <a:t>icating a threat to kill, do great bodily harm, conduct a mass shooting, or an act of terrorism in a way that another person can view it is a second-degree felony under section 863.10, Florida Statutes.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83062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38C14E-0746-22AF-7B2D-9D7243D04D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228600"/>
            <a:ext cx="8908626" cy="914400"/>
          </a:xfrm>
        </p:spPr>
        <p:txBody>
          <a:bodyPr>
            <a:noAutofit/>
          </a:bodyPr>
          <a:lstStyle/>
          <a:p>
            <a:pPr algn="ctr"/>
            <a:r>
              <a:rPr lang="en-US" sz="4400" b="1" dirty="0">
                <a:solidFill>
                  <a:schemeClr val="accent2">
                    <a:lumMod val="75000"/>
                  </a:schemeClr>
                </a:solidFill>
              </a:rPr>
              <a:t>What are the consequences?</a:t>
            </a:r>
            <a:br>
              <a:rPr lang="en-US" sz="3800" dirty="0"/>
            </a:br>
            <a:endParaRPr lang="en-US" sz="3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F40110-CC9C-80C7-0575-2D7EAC8ED4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343025"/>
            <a:ext cx="8596668" cy="5057776"/>
          </a:xfrm>
        </p:spPr>
        <p:txBody>
          <a:bodyPr>
            <a:normAutofit lnSpcReduction="10000"/>
          </a:bodyPr>
          <a:lstStyle/>
          <a:p>
            <a:pPr marL="0" indent="0">
              <a:spcAft>
                <a:spcPts val="300"/>
              </a:spcAft>
              <a:buNone/>
            </a:pPr>
            <a:r>
              <a:rPr lang="en-US" sz="2800" dirty="0"/>
              <a:t>Communicating a threat or making a false report can result in:</a:t>
            </a:r>
          </a:p>
          <a:p>
            <a:pPr marL="434340" indent="-434340">
              <a:spcAft>
                <a:spcPts val="300"/>
              </a:spcAft>
            </a:pPr>
            <a:r>
              <a:rPr lang="en-US" sz="2800" dirty="0"/>
              <a:t>Long-term out-of-school suspension</a:t>
            </a:r>
          </a:p>
          <a:p>
            <a:pPr marL="434340" indent="-434340">
              <a:spcAft>
                <a:spcPts val="300"/>
              </a:spcAft>
            </a:pPr>
            <a:r>
              <a:rPr lang="en-US" sz="2800" dirty="0"/>
              <a:t>Mandatory school expulsion for a year</a:t>
            </a:r>
          </a:p>
          <a:p>
            <a:pPr marL="434340" indent="-434340">
              <a:spcAft>
                <a:spcPts val="300"/>
              </a:spcAft>
            </a:pPr>
            <a:r>
              <a:rPr lang="en-US" sz="2800" dirty="0"/>
              <a:t>Placement in an alternative school</a:t>
            </a:r>
          </a:p>
          <a:p>
            <a:pPr marL="434340" indent="-434340">
              <a:spcAft>
                <a:spcPts val="300"/>
              </a:spcAft>
            </a:pPr>
            <a:r>
              <a:rPr lang="en-US" sz="2800" dirty="0"/>
              <a:t>Inability to attend extra-curricular functions on any campus in the district</a:t>
            </a:r>
          </a:p>
          <a:p>
            <a:pPr marL="434340" indent="-434340">
              <a:spcAft>
                <a:spcPts val="300"/>
              </a:spcAft>
            </a:pPr>
            <a:r>
              <a:rPr lang="en-US" sz="2800" dirty="0"/>
              <a:t>Paying restitution costs for the police investigation</a:t>
            </a:r>
          </a:p>
          <a:p>
            <a:pPr marL="434340" indent="-434340"/>
            <a:r>
              <a:rPr lang="en-US" sz="2800" dirty="0"/>
              <a:t>Criminal charges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93634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52C4DA-1B58-9704-3ACF-225503A011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8053" y="609600"/>
            <a:ext cx="9352888" cy="1917469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400" b="1" dirty="0">
                <a:solidFill>
                  <a:schemeClr val="accent2">
                    <a:lumMod val="75000"/>
                  </a:schemeClr>
                </a:solidFill>
              </a:rPr>
              <a:t>False reports on </a:t>
            </a:r>
            <a:r>
              <a:rPr lang="en-US" sz="4400" b="1" dirty="0" err="1">
                <a:solidFill>
                  <a:schemeClr val="accent2">
                    <a:lumMod val="75000"/>
                  </a:schemeClr>
                </a:solidFill>
              </a:rPr>
              <a:t>FortifyFL</a:t>
            </a:r>
            <a:r>
              <a:rPr lang="en-US" sz="4400" b="1" dirty="0">
                <a:solidFill>
                  <a:schemeClr val="accent2">
                    <a:lumMod val="75000"/>
                  </a:schemeClr>
                </a:solidFill>
              </a:rPr>
              <a:t> are no joke! 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8B09B4-E7AB-3E4C-3F57-5CE89B9A1B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2029968"/>
            <a:ext cx="9638242" cy="459028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600" b="1" dirty="0">
                <a:solidFill>
                  <a:schemeClr val="accent2">
                    <a:lumMod val="50000"/>
                  </a:schemeClr>
                </a:solidFill>
              </a:rPr>
              <a:t>Any false report could lead to an investigation.</a:t>
            </a:r>
          </a:p>
          <a:p>
            <a:pPr marL="0" indent="0" algn="ctr">
              <a:buNone/>
            </a:pPr>
            <a:endParaRPr lang="en-US" sz="300" b="1" dirty="0">
              <a:solidFill>
                <a:schemeClr val="accent2">
                  <a:lumMod val="50000"/>
                </a:schemeClr>
              </a:solidFill>
            </a:endParaRPr>
          </a:p>
          <a:p>
            <a:pPr marL="0" indent="0">
              <a:spcBef>
                <a:spcPts val="400"/>
              </a:spcBef>
              <a:buNone/>
            </a:pPr>
            <a:r>
              <a:rPr lang="en-US" sz="3000" dirty="0"/>
              <a:t>If any student, parent, or other person knowingly submits a </a:t>
            </a:r>
            <a:r>
              <a:rPr lang="en-US" sz="3000" b="1" dirty="0"/>
              <a:t>false tip </a:t>
            </a:r>
            <a:r>
              <a:rPr lang="en-US" sz="3000" dirty="0"/>
              <a:t>through </a:t>
            </a:r>
            <a:r>
              <a:rPr lang="en-US" sz="3000" dirty="0" err="1"/>
              <a:t>FortifyFL</a:t>
            </a:r>
            <a:r>
              <a:rPr lang="en-US" sz="3000" dirty="0"/>
              <a:t> that involves school or school personnel’s property, school transportation, or a school-sponsored activity, law enforcement will investigate, and the </a:t>
            </a:r>
            <a:r>
              <a:rPr lang="en-US" sz="3000" b="1" i="1" dirty="0"/>
              <a:t>person may 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sz="3000" b="1" i="1" dirty="0"/>
              <a:t>be subject to criminal penalties.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330476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BB003F-0B10-055E-D1D0-2262B58D1D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9038166" cy="2133600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>
                <a:solidFill>
                  <a:schemeClr val="accent2">
                    <a:lumMod val="75000"/>
                  </a:schemeClr>
                </a:solidFill>
              </a:rPr>
              <a:t>If you or your child sees a concerning or threatening post on social media</a:t>
            </a:r>
            <a:br>
              <a:rPr lang="en-US" sz="4000" b="1" dirty="0">
                <a:solidFill>
                  <a:schemeClr val="accent2">
                    <a:lumMod val="75000"/>
                  </a:schemeClr>
                </a:solidFill>
              </a:rPr>
            </a:br>
            <a:endParaRPr lang="en-US" sz="40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BF5E51-EF34-7DAB-82AF-3D94D0DC92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49680" y="2743200"/>
            <a:ext cx="8024322" cy="3298161"/>
          </a:xfrm>
        </p:spPr>
        <p:txBody>
          <a:bodyPr/>
          <a:lstStyle/>
          <a:p>
            <a:pPr marL="0" indent="0">
              <a:buNone/>
            </a:pPr>
            <a:endParaRPr lang="en-US" sz="1200" dirty="0">
              <a:solidFill>
                <a:schemeClr val="accent2">
                  <a:lumMod val="50000"/>
                </a:schemeClr>
              </a:solidFill>
            </a:endParaRPr>
          </a:p>
          <a:p>
            <a:pPr marL="438912" indent="-438912">
              <a:spcAft>
                <a:spcPts val="1200"/>
              </a:spcAft>
            </a:pPr>
            <a:r>
              <a:rPr lang="en-US" sz="3600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sz="4000" dirty="0">
                <a:solidFill>
                  <a:schemeClr val="accent2">
                    <a:lumMod val="50000"/>
                  </a:schemeClr>
                </a:solidFill>
              </a:rPr>
              <a:t>See something, say something</a:t>
            </a:r>
          </a:p>
          <a:p>
            <a:pPr marL="438912" indent="-438912">
              <a:spcAft>
                <a:spcPts val="1200"/>
              </a:spcAft>
            </a:pPr>
            <a:r>
              <a:rPr lang="en-US" sz="4000" dirty="0">
                <a:solidFill>
                  <a:schemeClr val="accent2">
                    <a:lumMod val="50000"/>
                  </a:schemeClr>
                </a:solidFill>
              </a:rPr>
              <a:t> Report it on </a:t>
            </a:r>
            <a:r>
              <a:rPr lang="en-US" sz="4000" dirty="0" err="1">
                <a:solidFill>
                  <a:schemeClr val="accent2">
                    <a:lumMod val="50000"/>
                  </a:schemeClr>
                </a:solidFill>
              </a:rPr>
              <a:t>FortifyFL</a:t>
            </a:r>
            <a:endParaRPr lang="en-US" sz="4000" dirty="0">
              <a:solidFill>
                <a:schemeClr val="accent2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en-US" sz="3600" dirty="0">
              <a:solidFill>
                <a:schemeClr val="accent2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27762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412F2C-6565-28AE-FE7D-C6BA85D824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8673" y="609599"/>
            <a:ext cx="10056927" cy="1900845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>
                <a:solidFill>
                  <a:schemeClr val="accent2">
                    <a:lumMod val="75000"/>
                  </a:schemeClr>
                </a:solidFill>
              </a:rPr>
              <a:t>Speak to your child about</a:t>
            </a:r>
            <a:br>
              <a:rPr lang="en-US" sz="4000" b="1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en-US" sz="4000" b="1" dirty="0">
                <a:solidFill>
                  <a:schemeClr val="accent2">
                    <a:lumMod val="75000"/>
                  </a:schemeClr>
                </a:solidFill>
              </a:rPr>
              <a:t>posting on social media or falsely</a:t>
            </a:r>
            <a:br>
              <a:rPr lang="en-US" sz="4000" b="1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en-US" sz="4000" b="1" dirty="0">
                <a:solidFill>
                  <a:schemeClr val="accent2">
                    <a:lumMod val="75000"/>
                  </a:schemeClr>
                </a:solidFill>
              </a:rPr>
              <a:t>reporting a threat</a:t>
            </a:r>
            <a:br>
              <a:rPr lang="en-US" b="1" dirty="0">
                <a:solidFill>
                  <a:schemeClr val="accent2">
                    <a:lumMod val="75000"/>
                  </a:schemeClr>
                </a:solidFill>
              </a:rPr>
            </a:br>
            <a:br>
              <a:rPr lang="en-US" b="1" dirty="0">
                <a:solidFill>
                  <a:schemeClr val="accent2">
                    <a:lumMod val="75000"/>
                  </a:schemeClr>
                </a:solidFill>
              </a:rPr>
            </a:br>
            <a:endParaRPr lang="en-US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BAC029-5BC5-324B-3C5D-D955C4DC88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2510443"/>
            <a:ext cx="9460579" cy="4004657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spcAft>
                <a:spcPts val="600"/>
              </a:spcAft>
              <a:buNone/>
            </a:pPr>
            <a:r>
              <a:rPr lang="en-US" sz="3200" dirty="0"/>
              <a:t>We encourage you to promote responsibility and respect by reminding your child to:</a:t>
            </a:r>
          </a:p>
          <a:p>
            <a:pPr marL="434340" indent="-434340">
              <a:spcAft>
                <a:spcPts val="600"/>
              </a:spcAft>
            </a:pPr>
            <a:r>
              <a:rPr lang="en-US" sz="2400" dirty="0"/>
              <a:t>Use social media responsibly</a:t>
            </a:r>
          </a:p>
          <a:p>
            <a:pPr marL="434340" indent="-434340">
              <a:spcAft>
                <a:spcPts val="600"/>
              </a:spcAft>
            </a:pPr>
            <a:r>
              <a:rPr lang="en-US" sz="2400" dirty="0"/>
              <a:t>Use </a:t>
            </a:r>
            <a:r>
              <a:rPr lang="en-US" sz="2400" dirty="0" err="1"/>
              <a:t>FortifyFL</a:t>
            </a:r>
            <a:r>
              <a:rPr lang="en-US" sz="2400" dirty="0"/>
              <a:t> only for its intended purpose</a:t>
            </a:r>
          </a:p>
          <a:p>
            <a:pPr marL="434340" indent="-434340">
              <a:spcAft>
                <a:spcPts val="600"/>
              </a:spcAft>
            </a:pPr>
            <a:r>
              <a:rPr lang="en-US" sz="2400" dirty="0"/>
              <a:t>Report genuine safety concerns to a trusted adult</a:t>
            </a:r>
          </a:p>
          <a:p>
            <a:pPr marL="434340" indent="-434340">
              <a:spcAft>
                <a:spcPts val="600"/>
              </a:spcAft>
            </a:pPr>
            <a:r>
              <a:rPr lang="en-US" sz="2400" dirty="0"/>
              <a:t>False reporting comes with serious consequences</a:t>
            </a:r>
          </a:p>
          <a:p>
            <a:pPr marL="0" indent="0" algn="ctr">
              <a:buNone/>
            </a:pPr>
            <a:endParaRPr lang="en-US" sz="4800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36229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60A1FF-7CE0-6A99-542C-8408AB1CB0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400" b="1" dirty="0">
                <a:solidFill>
                  <a:schemeClr val="accent2">
                    <a:lumMod val="75000"/>
                  </a:schemeClr>
                </a:solidFill>
              </a:rPr>
              <a:t>Questions?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B80FA9-BFA5-AC47-DB67-72D261BD0B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600" dirty="0"/>
              <a:t>Please contact the principal.</a:t>
            </a:r>
          </a:p>
          <a:p>
            <a:pPr marL="0" indent="0" algn="ctr">
              <a:buNone/>
            </a:pPr>
            <a:endParaRPr lang="en-US" sz="3600" dirty="0"/>
          </a:p>
          <a:p>
            <a:pPr marL="0" indent="0" algn="ctr">
              <a:buNone/>
            </a:pPr>
            <a:r>
              <a:rPr lang="en-US" sz="3600" dirty="0"/>
              <a:t>Thank you for supporting this important initiative and helping to keep our school community safe.</a:t>
            </a:r>
          </a:p>
        </p:txBody>
      </p:sp>
    </p:spTree>
    <p:extLst>
      <p:ext uri="{BB962C8B-B14F-4D97-AF65-F5344CB8AC3E}">
        <p14:creationId xmlns:p14="http://schemas.microsoft.com/office/powerpoint/2010/main" val="4384685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F3181C-B7E0-8C95-928C-7C11BB4D44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357448"/>
            <a:ext cx="8596668" cy="839585"/>
          </a:xfrm>
        </p:spPr>
        <p:txBody>
          <a:bodyPr>
            <a:normAutofit/>
          </a:bodyPr>
          <a:lstStyle/>
          <a:p>
            <a:pPr algn="ctr"/>
            <a:r>
              <a:rPr lang="en-US" sz="4600" b="1" dirty="0">
                <a:solidFill>
                  <a:schemeClr val="accent2">
                    <a:lumMod val="75000"/>
                  </a:schemeClr>
                </a:solidFill>
              </a:rPr>
              <a:t>What is </a:t>
            </a:r>
            <a:r>
              <a:rPr lang="en-US" sz="4600" b="1" dirty="0" err="1">
                <a:solidFill>
                  <a:schemeClr val="accent2">
                    <a:lumMod val="75000"/>
                  </a:schemeClr>
                </a:solidFill>
              </a:rPr>
              <a:t>FortifyFL</a:t>
            </a:r>
            <a:r>
              <a:rPr lang="en-US" sz="4600" b="1" dirty="0">
                <a:solidFill>
                  <a:schemeClr val="accent2">
                    <a:lumMod val="75000"/>
                  </a:schemeClr>
                </a:solidFill>
              </a:rPr>
              <a:t>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AA131C-12D3-DF5B-E67E-846660AB30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363287"/>
            <a:ext cx="9063014" cy="5137266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endParaRPr lang="en-US" sz="800" dirty="0"/>
          </a:p>
          <a:p>
            <a:pPr marL="434340" indent="-434340">
              <a:lnSpc>
                <a:spcPct val="120000"/>
              </a:lnSpc>
            </a:pPr>
            <a:r>
              <a:rPr lang="en-US" sz="11200" dirty="0" err="1"/>
              <a:t>FortifyFL</a:t>
            </a:r>
            <a:r>
              <a:rPr lang="en-US" sz="11200" dirty="0"/>
              <a:t> is an anonymous reporting app that enables students, parents, and community members to instantly relay information anonymously about suspicious activity. </a:t>
            </a:r>
          </a:p>
          <a:p>
            <a:pPr marL="434340" indent="-434340">
              <a:lnSpc>
                <a:spcPct val="120000"/>
              </a:lnSpc>
            </a:pPr>
            <a:r>
              <a:rPr lang="en-US" sz="11200" dirty="0"/>
              <a:t>Tips about potential crimes or threats are sent directly to law enforcement and designated school personnel.</a:t>
            </a:r>
            <a:endParaRPr lang="en-US" sz="4400" dirty="0"/>
          </a:p>
          <a:p>
            <a:pPr marL="434340" indent="-434340">
              <a:lnSpc>
                <a:spcPct val="120000"/>
              </a:lnSpc>
            </a:pPr>
            <a:r>
              <a:rPr lang="en-US" sz="11200" dirty="0"/>
              <a:t>The </a:t>
            </a:r>
            <a:r>
              <a:rPr lang="en-US" sz="11200" dirty="0" err="1"/>
              <a:t>FortifyFL</a:t>
            </a:r>
            <a:r>
              <a:rPr lang="en-US" sz="11200" dirty="0"/>
              <a:t> app was funded by the Florida Legislature as part of the Marjory Stoneman Douglas High School Public Safety Act. </a:t>
            </a:r>
          </a:p>
          <a:p>
            <a:pPr marL="434340" indent="-434340">
              <a:lnSpc>
                <a:spcPct val="120000"/>
              </a:lnSpc>
            </a:pPr>
            <a:endParaRPr lang="en-US" sz="11200" dirty="0"/>
          </a:p>
          <a:p>
            <a:pPr marL="434340" indent="-434340">
              <a:lnSpc>
                <a:spcPct val="120000"/>
              </a:lnSpc>
            </a:pPr>
            <a:endParaRPr lang="en-US" sz="112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14888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C0880F-B558-3660-85F9-E76A0A9C50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52DAB5-F959-8F6A-1FD0-7364C74AFE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9065182" cy="1456944"/>
          </a:xfrm>
        </p:spPr>
        <p:txBody>
          <a:bodyPr>
            <a:noAutofit/>
          </a:bodyPr>
          <a:lstStyle/>
          <a:p>
            <a:pPr algn="ctr"/>
            <a:r>
              <a:rPr lang="en-US" sz="4400" b="1" dirty="0" err="1">
                <a:solidFill>
                  <a:schemeClr val="accent2">
                    <a:lumMod val="75000"/>
                  </a:schemeClr>
                </a:solidFill>
              </a:rPr>
              <a:t>FortifyFL</a:t>
            </a:r>
            <a:r>
              <a:rPr lang="en-US" sz="4400" b="1" dirty="0">
                <a:solidFill>
                  <a:schemeClr val="accent2">
                    <a:lumMod val="75000"/>
                  </a:schemeClr>
                </a:solidFill>
              </a:rPr>
              <a:t> is advertised, installed and bookmarked</a:t>
            </a:r>
            <a:br>
              <a:rPr lang="en-US" sz="4400" b="1" dirty="0">
                <a:solidFill>
                  <a:schemeClr val="accent2">
                    <a:lumMod val="75000"/>
                  </a:schemeClr>
                </a:solidFill>
              </a:rPr>
            </a:br>
            <a:endParaRPr lang="en-US" sz="44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89B1E7-4159-F2A6-D4AA-6F78ED0FEE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285999"/>
            <a:ext cx="9182946" cy="4224529"/>
          </a:xfrm>
        </p:spPr>
        <p:txBody>
          <a:bodyPr>
            <a:normAutofit/>
          </a:bodyPr>
          <a:lstStyle/>
          <a:p>
            <a:pPr marL="434340" indent="-434340">
              <a:spcAft>
                <a:spcPts val="600"/>
              </a:spcAft>
            </a:pPr>
            <a:r>
              <a:rPr lang="en-US" sz="2800" dirty="0"/>
              <a:t>School districts and charter schools are required to advertise </a:t>
            </a:r>
            <a:r>
              <a:rPr lang="en-US" sz="2800" dirty="0" err="1"/>
              <a:t>FortifyFL</a:t>
            </a:r>
            <a:r>
              <a:rPr lang="en-US" sz="2800" dirty="0"/>
              <a:t> on their websites, on school campuses, in newsletters, and school publications. </a:t>
            </a:r>
          </a:p>
          <a:p>
            <a:pPr marL="434340" indent="-434340">
              <a:spcAft>
                <a:spcPts val="600"/>
              </a:spcAft>
            </a:pPr>
            <a:r>
              <a:rPr lang="en-US" sz="2800" dirty="0"/>
              <a:t>Install the </a:t>
            </a:r>
            <a:r>
              <a:rPr lang="en-US" sz="2800" dirty="0" err="1"/>
              <a:t>FortifyFL</a:t>
            </a:r>
            <a:r>
              <a:rPr lang="en-US" sz="2800" dirty="0"/>
              <a:t> app on all mobile devices issued to students. </a:t>
            </a:r>
          </a:p>
          <a:p>
            <a:pPr marL="434340" indent="-434340">
              <a:spcAft>
                <a:spcPts val="600"/>
              </a:spcAft>
            </a:pPr>
            <a:r>
              <a:rPr lang="en-US" sz="2800" dirty="0"/>
              <a:t>Bookmark the </a:t>
            </a:r>
            <a:r>
              <a:rPr lang="en-US" sz="2800" dirty="0" err="1"/>
              <a:t>FortifyFL</a:t>
            </a:r>
            <a:r>
              <a:rPr lang="en-US" sz="2800" dirty="0"/>
              <a:t> website on all computer devices issued to students. </a:t>
            </a:r>
          </a:p>
          <a:p>
            <a:pPr marL="434340" indent="-434340">
              <a:spcAft>
                <a:spcPts val="600"/>
              </a:spcAft>
            </a:pPr>
            <a:r>
              <a:rPr lang="en-US" sz="2800" dirty="0"/>
              <a:t>Students must receive training on using </a:t>
            </a:r>
            <a:r>
              <a:rPr lang="en-US" sz="2800" dirty="0" err="1"/>
              <a:t>FortifyFL</a:t>
            </a:r>
            <a:r>
              <a:rPr lang="en-US" sz="2800" dirty="0"/>
              <a:t>. </a:t>
            </a:r>
          </a:p>
          <a:p>
            <a:pPr marL="434340" indent="-434340">
              <a:spcAft>
                <a:spcPts val="600"/>
              </a:spcAft>
            </a:pPr>
            <a:endParaRPr lang="en-US" sz="900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44659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79FC68-CD94-8A2D-7385-AA2F24E169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9065182" cy="702365"/>
          </a:xfrm>
        </p:spPr>
        <p:txBody>
          <a:bodyPr>
            <a:noAutofit/>
          </a:bodyPr>
          <a:lstStyle/>
          <a:p>
            <a:pPr algn="ctr"/>
            <a:r>
              <a:rPr lang="en-US" sz="4400" b="1" dirty="0">
                <a:solidFill>
                  <a:schemeClr val="accent2">
                    <a:lumMod val="75000"/>
                  </a:schemeClr>
                </a:solidFill>
              </a:rPr>
              <a:t>Submitting a </a:t>
            </a:r>
            <a:r>
              <a:rPr lang="en-US" sz="4400" b="1" dirty="0" err="1">
                <a:solidFill>
                  <a:schemeClr val="accent2">
                    <a:lumMod val="75000"/>
                  </a:schemeClr>
                </a:solidFill>
              </a:rPr>
              <a:t>FortifyFL</a:t>
            </a:r>
            <a:r>
              <a:rPr lang="en-US" sz="4400" b="1" dirty="0">
                <a:solidFill>
                  <a:schemeClr val="accent2">
                    <a:lumMod val="75000"/>
                  </a:schemeClr>
                </a:solidFill>
              </a:rPr>
              <a:t> tip is easy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43FCF1-7763-0DB5-4C46-063C337086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883663"/>
            <a:ext cx="9182946" cy="4157699"/>
          </a:xfrm>
        </p:spPr>
        <p:txBody>
          <a:bodyPr>
            <a:normAutofit lnSpcReduction="10000"/>
          </a:bodyPr>
          <a:lstStyle/>
          <a:p>
            <a:pPr marL="434340" indent="-434340">
              <a:spcAft>
                <a:spcPts val="600"/>
              </a:spcAft>
            </a:pPr>
            <a:r>
              <a:rPr lang="en-US" sz="3200" dirty="0"/>
              <a:t>Submitting a tip is quick and easy with the </a:t>
            </a:r>
            <a:r>
              <a:rPr lang="en-US" sz="3200" dirty="0" err="1"/>
              <a:t>FortifyFL</a:t>
            </a:r>
            <a:r>
              <a:rPr lang="en-US" sz="3200" dirty="0"/>
              <a:t> mobile app or website.</a:t>
            </a:r>
          </a:p>
          <a:p>
            <a:pPr marL="434340" indent="-434340">
              <a:spcAft>
                <a:spcPts val="600"/>
              </a:spcAft>
            </a:pPr>
            <a:r>
              <a:rPr lang="en-US" sz="3200" dirty="0"/>
              <a:t>By accessing the app, students and others can describe the threat, share photos and videos, and optionally submit their contact information.</a:t>
            </a:r>
          </a:p>
          <a:p>
            <a:pPr marL="434340" indent="-434340">
              <a:spcAft>
                <a:spcPts val="600"/>
              </a:spcAft>
            </a:pPr>
            <a:r>
              <a:rPr lang="en-US" sz="3200" dirty="0"/>
              <a:t>Submissions can be anonymous or non-anonymous.</a:t>
            </a:r>
          </a:p>
          <a:p>
            <a:pPr marL="0" indent="0">
              <a:spcAft>
                <a:spcPts val="600"/>
              </a:spcAft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6330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46C338-1839-C7BA-22CA-81E0532AFC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599"/>
            <a:ext cx="8596668" cy="1550989"/>
          </a:xfrm>
        </p:spPr>
        <p:txBody>
          <a:bodyPr>
            <a:noAutofit/>
          </a:bodyPr>
          <a:lstStyle/>
          <a:p>
            <a:pPr algn="ctr"/>
            <a:r>
              <a:rPr lang="en-US" sz="4400" b="1" dirty="0">
                <a:solidFill>
                  <a:schemeClr val="accent2">
                    <a:lumMod val="75000"/>
                  </a:schemeClr>
                </a:solidFill>
              </a:rPr>
              <a:t>Learn how to use the </a:t>
            </a:r>
            <a:br>
              <a:rPr lang="en-US" sz="4400" b="1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en-US" sz="4400" b="1" dirty="0" err="1">
                <a:solidFill>
                  <a:schemeClr val="accent2">
                    <a:lumMod val="75000"/>
                  </a:schemeClr>
                </a:solidFill>
              </a:rPr>
              <a:t>FortifyFL</a:t>
            </a:r>
            <a:r>
              <a:rPr lang="en-US" sz="4400" b="1" dirty="0">
                <a:solidFill>
                  <a:schemeClr val="accent2">
                    <a:lumMod val="75000"/>
                  </a:schemeClr>
                </a:solidFill>
              </a:rPr>
              <a:t> app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CDD839-4873-548F-FED2-53DDAD6E2F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60589"/>
            <a:ext cx="9552516" cy="3880773"/>
          </a:xfrm>
        </p:spPr>
        <p:txBody>
          <a:bodyPr/>
          <a:lstStyle/>
          <a:p>
            <a:endParaRPr lang="en-US" dirty="0"/>
          </a:p>
          <a:p>
            <a:pPr marL="434340" indent="-434340">
              <a:spcAft>
                <a:spcPts val="1200"/>
              </a:spcAft>
            </a:pPr>
            <a:r>
              <a:rPr lang="en-US" sz="3200" dirty="0"/>
              <a:t>The </a:t>
            </a:r>
            <a:r>
              <a:rPr lang="en-US" sz="3200" dirty="0" err="1"/>
              <a:t>FortifyFL</a:t>
            </a:r>
            <a:r>
              <a:rPr lang="en-US" sz="3200" dirty="0"/>
              <a:t> app can be downloaded from the App Store and Google Play. </a:t>
            </a:r>
          </a:p>
          <a:p>
            <a:pPr marL="434340" indent="-434340">
              <a:spcAft>
                <a:spcPts val="1200"/>
              </a:spcAft>
            </a:pPr>
            <a:r>
              <a:rPr lang="en-US" sz="3200" dirty="0"/>
              <a:t>Or go to </a:t>
            </a:r>
            <a:r>
              <a:rPr lang="en-US" sz="3200" b="1" dirty="0">
                <a:solidFill>
                  <a:srgbClr val="0432FF"/>
                </a:solidFill>
              </a:rPr>
              <a:t>https://</a:t>
            </a:r>
            <a:r>
              <a:rPr lang="en-US" sz="3200" b="1" dirty="0" err="1">
                <a:solidFill>
                  <a:srgbClr val="0432FF"/>
                </a:solidFill>
              </a:rPr>
              <a:t>getfortifyfl.com</a:t>
            </a:r>
            <a:r>
              <a:rPr lang="en-US" sz="3200" b="1" dirty="0">
                <a:solidFill>
                  <a:srgbClr val="0432FF"/>
                </a:solidFill>
              </a:rPr>
              <a:t> </a:t>
            </a:r>
            <a:r>
              <a:rPr lang="en-US" sz="3200" dirty="0">
                <a:solidFill>
                  <a:schemeClr val="tx1"/>
                </a:solidFill>
              </a:rPr>
              <a:t>to access the app and learn how quick and easy it is to use. </a:t>
            </a:r>
            <a:endParaRPr lang="en-US" sz="3200" dirty="0">
              <a:solidFill>
                <a:srgbClr val="0432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64289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E55A2D-6996-39D6-32F8-F18E1AA114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426720"/>
            <a:ext cx="8596668" cy="1503680"/>
          </a:xfrm>
        </p:spPr>
        <p:txBody>
          <a:bodyPr>
            <a:noAutofit/>
          </a:bodyPr>
          <a:lstStyle/>
          <a:p>
            <a:pPr algn="ctr"/>
            <a:r>
              <a:rPr lang="en-US" sz="4400" b="1" dirty="0">
                <a:solidFill>
                  <a:schemeClr val="accent2">
                    <a:lumMod val="75000"/>
                  </a:schemeClr>
                </a:solidFill>
              </a:rPr>
              <a:t>What to report on</a:t>
            </a:r>
            <a:br>
              <a:rPr lang="en-US" sz="4400" b="1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en-US" sz="4400" b="1" dirty="0" err="1">
                <a:solidFill>
                  <a:schemeClr val="accent2">
                    <a:lumMod val="75000"/>
                  </a:schemeClr>
                </a:solidFill>
              </a:rPr>
              <a:t>FortifyFL</a:t>
            </a:r>
            <a:r>
              <a:rPr lang="en-US" sz="4400" b="1" dirty="0">
                <a:solidFill>
                  <a:schemeClr val="accent2">
                    <a:lumMod val="75000"/>
                  </a:schemeClr>
                </a:solidFill>
              </a:rPr>
              <a:t>?</a:t>
            </a:r>
            <a:br>
              <a:rPr lang="en-US" sz="4400" dirty="0"/>
            </a:br>
            <a:endParaRPr lang="en-US" sz="4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DCD4E7-6208-3A05-3E0D-607DD55CE7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60589"/>
            <a:ext cx="8832426" cy="427069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/>
              <a:t>Submit tips about potential crimes or threats. The information will be sent directly to law enforcement and designated school personnel.</a:t>
            </a:r>
            <a:endParaRPr lang="en-US" sz="1300" dirty="0"/>
          </a:p>
          <a:p>
            <a:pPr marL="0" indent="0">
              <a:buNone/>
            </a:pPr>
            <a:endParaRPr lang="en-US" sz="800" dirty="0"/>
          </a:p>
          <a:p>
            <a:pPr marL="434340" indent="-434340">
              <a:spcAft>
                <a:spcPts val="600"/>
              </a:spcAft>
            </a:pPr>
            <a:r>
              <a:rPr lang="en-US" sz="3000" dirty="0"/>
              <a:t>More tip details improve the chances that a situation can be resolved.</a:t>
            </a:r>
          </a:p>
          <a:p>
            <a:pPr marL="434340" indent="-434340"/>
            <a:r>
              <a:rPr lang="en-US" sz="3000" dirty="0"/>
              <a:t>This means including WHO did what, WHERE it happened, and WHEN.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75517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A57D23-9F53-547D-3D7F-151C385196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371475"/>
            <a:ext cx="9015306" cy="1590329"/>
          </a:xfrm>
        </p:spPr>
        <p:txBody>
          <a:bodyPr>
            <a:noAutofit/>
          </a:bodyPr>
          <a:lstStyle/>
          <a:p>
            <a:pPr algn="ctr"/>
            <a:r>
              <a:rPr lang="en-US" sz="4400" b="1" dirty="0" err="1">
                <a:solidFill>
                  <a:schemeClr val="accent2">
                    <a:lumMod val="75000"/>
                  </a:schemeClr>
                </a:solidFill>
              </a:rPr>
              <a:t>FortifyFL</a:t>
            </a:r>
            <a:r>
              <a:rPr lang="en-US" sz="4400" b="1" dirty="0">
                <a:solidFill>
                  <a:schemeClr val="accent2">
                    <a:lumMod val="75000"/>
                  </a:schemeClr>
                </a:solidFill>
              </a:rPr>
              <a:t> reporters can remain </a:t>
            </a:r>
            <a:br>
              <a:rPr lang="en-US" sz="4400" b="1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en-US" sz="4400" b="1" dirty="0">
                <a:solidFill>
                  <a:schemeClr val="accent2">
                    <a:lumMod val="75000"/>
                  </a:schemeClr>
                </a:solidFill>
              </a:rPr>
              <a:t>anonymous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E709A8-3890-432A-E49A-3313E20638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327564"/>
            <a:ext cx="8596668" cy="3713798"/>
          </a:xfrm>
        </p:spPr>
        <p:txBody>
          <a:bodyPr/>
          <a:lstStyle/>
          <a:p>
            <a:pPr marL="0" indent="0">
              <a:buNone/>
            </a:pPr>
            <a:r>
              <a:rPr lang="en-US" sz="3200" kern="0" dirty="0">
                <a:ea typeface="Times New Roman" panose="02020603050405020304" pitchFamily="18" charset="0"/>
                <a:cs typeface="Times New Roman" panose="02020603050405020304" pitchFamily="18" charset="0"/>
              </a:rPr>
              <a:t>Anyone submitting a tip about a threat or a known false </a:t>
            </a:r>
            <a:r>
              <a:rPr lang="en-US" sz="3200" dirty="0"/>
              <a:t>report can *identify themselves or choose to remain anonymous.</a:t>
            </a:r>
          </a:p>
          <a:p>
            <a:pPr marL="0" indent="0">
              <a:buNone/>
            </a:pPr>
            <a:endParaRPr lang="en-US" sz="1600" b="1" dirty="0"/>
          </a:p>
          <a:p>
            <a:pPr marL="0" indent="0">
              <a:buNone/>
            </a:pPr>
            <a:r>
              <a:rPr lang="en-US" sz="2800" dirty="0"/>
              <a:t>*If you identify yourself when submitting a tip, your identity will remain confidential. 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22365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847646-28F2-CC9A-E7E4-E51B68D95C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417443"/>
            <a:ext cx="8596668" cy="954157"/>
          </a:xfrm>
        </p:spPr>
        <p:txBody>
          <a:bodyPr>
            <a:normAutofit/>
          </a:bodyPr>
          <a:lstStyle/>
          <a:p>
            <a:pPr algn="ctr"/>
            <a:r>
              <a:rPr lang="en-US" sz="4400" b="1" dirty="0">
                <a:solidFill>
                  <a:schemeClr val="accent2">
                    <a:lumMod val="75000"/>
                  </a:schemeClr>
                </a:solidFill>
              </a:rPr>
              <a:t>What parents need to know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D138BB-C02D-4F4B-C227-CF70BF8EF9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1645920"/>
            <a:ext cx="8865677" cy="4794637"/>
          </a:xfrm>
        </p:spPr>
        <p:txBody>
          <a:bodyPr>
            <a:normAutofit/>
          </a:bodyPr>
          <a:lstStyle/>
          <a:p>
            <a:pPr marL="434340" lvl="0" indent="-434340"/>
            <a:r>
              <a:rPr lang="en-US" sz="2000" b="1" dirty="0"/>
              <a:t>Purpose of </a:t>
            </a:r>
            <a:r>
              <a:rPr lang="en-US" sz="2000" b="1" dirty="0" err="1"/>
              <a:t>FortifyFL</a:t>
            </a:r>
            <a:r>
              <a:rPr lang="en-US" sz="2000" dirty="0"/>
              <a:t>: The app is used to anonymously report suspicious activities to law enforcement and school personnel.</a:t>
            </a:r>
          </a:p>
          <a:p>
            <a:pPr marL="434340" lvl="0" indent="-434340"/>
            <a:r>
              <a:rPr lang="en-US" sz="2000" b="1" dirty="0"/>
              <a:t>Student and parent education</a:t>
            </a:r>
            <a:r>
              <a:rPr lang="en-US" sz="2000" dirty="0"/>
              <a:t>: Schools are providing training for students and parents to understand the importance of responsible reporting.</a:t>
            </a:r>
          </a:p>
          <a:p>
            <a:pPr marL="434340" indent="-434340"/>
            <a:r>
              <a:rPr lang="en-US" sz="2000" b="1" dirty="0"/>
              <a:t>Making a false report</a:t>
            </a:r>
            <a:r>
              <a:rPr lang="en-US" sz="2000" dirty="0"/>
              <a:t>: The misuse of the app drains resources and has serious legal consequences, including felony charges.</a:t>
            </a:r>
          </a:p>
          <a:p>
            <a:pPr marL="434340" lvl="0" indent="-434340"/>
            <a:r>
              <a:rPr lang="en-US" sz="2000" b="1" dirty="0"/>
              <a:t>Legal and personal impact</a:t>
            </a:r>
            <a:r>
              <a:rPr lang="en-US" sz="2000" dirty="0"/>
              <a:t>: False threats or reports can result in arrest, financial restitution, expulsion, and other serious repercussions.</a:t>
            </a:r>
          </a:p>
          <a:p>
            <a:pPr marL="434340" lvl="0" indent="-434340"/>
            <a:r>
              <a:rPr lang="en-US" sz="2000" b="1" dirty="0"/>
              <a:t>Parent call to action:</a:t>
            </a:r>
            <a:r>
              <a:rPr lang="en-US" sz="2000" dirty="0"/>
              <a:t> Families are encouraged to discuss the responsible use of the </a:t>
            </a:r>
            <a:r>
              <a:rPr lang="en-US" sz="2000" dirty="0" err="1"/>
              <a:t>FortifyFL</a:t>
            </a:r>
            <a:r>
              <a:rPr lang="en-US" sz="2000" dirty="0"/>
              <a:t> app with their children to help create a safer school environment.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649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6EA7AD-18C7-C0B6-F494-3A50BF1E70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1635" y="487681"/>
            <a:ext cx="8596668" cy="109728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900" b="1" dirty="0">
                <a:solidFill>
                  <a:schemeClr val="accent2">
                    <a:lumMod val="75000"/>
                  </a:schemeClr>
                </a:solidFill>
              </a:rPr>
              <a:t>Making a threat on social media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2050F5-7A9B-930D-1C55-D40F2232152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27706" y="1584962"/>
            <a:ext cx="4044294" cy="3918063"/>
          </a:xfrm>
        </p:spPr>
        <p:txBody>
          <a:bodyPr>
            <a:normAutofit fontScale="40000" lnSpcReduction="20000"/>
          </a:bodyPr>
          <a:lstStyle/>
          <a:p>
            <a:pPr marL="0" indent="0">
              <a:buNone/>
            </a:pPr>
            <a:r>
              <a:rPr lang="en-US" sz="6000" dirty="0">
                <a:cs typeface="Al Bayan Plain" pitchFamily="2" charset="-78"/>
              </a:rPr>
              <a:t>A threat on social media can include communicating a threat to kill, do bodily harm, conduct a mass shooting, or any act of terrorism, in any way or form that others can see it, including through: </a:t>
            </a:r>
          </a:p>
          <a:p>
            <a:pPr marL="0" indent="0">
              <a:buNone/>
            </a:pPr>
            <a:endParaRPr lang="en-US" sz="6000" dirty="0">
              <a:cs typeface="Al Bayan Plain" pitchFamily="2" charset="-78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71D25E9-8739-493A-AE74-089659E1347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089969" y="1584961"/>
            <a:ext cx="4652547" cy="3918064"/>
          </a:xfrm>
        </p:spPr>
        <p:txBody>
          <a:bodyPr>
            <a:normAutofit fontScale="40000" lnSpcReduction="20000"/>
          </a:bodyPr>
          <a:lstStyle/>
          <a:p>
            <a:pPr marL="434340" indent="-434340">
              <a:spcAft>
                <a:spcPts val="600"/>
              </a:spcAft>
            </a:pPr>
            <a:r>
              <a:rPr lang="en-US" sz="6000" dirty="0"/>
              <a:t>Direct messages or posting on any social media platform</a:t>
            </a:r>
          </a:p>
          <a:p>
            <a:pPr marL="434340" indent="-434340">
              <a:spcAft>
                <a:spcPts val="600"/>
              </a:spcAft>
            </a:pPr>
            <a:r>
              <a:rPr lang="en-US" sz="6000" dirty="0"/>
              <a:t>Snapchat stories or messages</a:t>
            </a:r>
          </a:p>
          <a:p>
            <a:pPr marL="434340" indent="-434340">
              <a:spcAft>
                <a:spcPts val="600"/>
              </a:spcAft>
            </a:pPr>
            <a:r>
              <a:rPr lang="en-US" sz="6000" dirty="0"/>
              <a:t>Videos on platforms such as YouTube or TikTok</a:t>
            </a:r>
          </a:p>
          <a:p>
            <a:pPr marL="434340" indent="-434340">
              <a:spcAft>
                <a:spcPts val="600"/>
              </a:spcAft>
            </a:pPr>
            <a:r>
              <a:rPr lang="en-US" sz="6000" dirty="0"/>
              <a:t>Game servers or chats such as Discord, Stream, or Twitch</a:t>
            </a:r>
          </a:p>
          <a:p>
            <a:pPr marL="434340" indent="-434340"/>
            <a:r>
              <a:rPr lang="en-US" sz="6000" dirty="0"/>
              <a:t>Anonymous chat rooms or posting sites such as Whisper or </a:t>
            </a:r>
            <a:r>
              <a:rPr lang="en-US" sz="6000" dirty="0" err="1"/>
              <a:t>Askfm</a:t>
            </a:r>
            <a:endParaRPr lang="en-US" sz="6000" dirty="0"/>
          </a:p>
          <a:p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7A697C0-D4D6-6AAA-E204-33A247EB92D9}"/>
              </a:ext>
            </a:extLst>
          </p:cNvPr>
          <p:cNvSpPr txBox="1"/>
          <p:nvPr/>
        </p:nvSpPr>
        <p:spPr>
          <a:xfrm>
            <a:off x="527707" y="5503026"/>
            <a:ext cx="947354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Threats can also be made via email, handwritten note, or verbal communication</a:t>
            </a:r>
            <a:r>
              <a:rPr lang="en-US" sz="2800" dirty="0"/>
              <a:t>.  </a:t>
            </a:r>
          </a:p>
        </p:txBody>
      </p:sp>
    </p:spTree>
    <p:extLst>
      <p:ext uri="{BB962C8B-B14F-4D97-AF65-F5344CB8AC3E}">
        <p14:creationId xmlns:p14="http://schemas.microsoft.com/office/powerpoint/2010/main" val="2124233277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396</TotalTime>
  <Words>868</Words>
  <Application>Microsoft Office PowerPoint</Application>
  <PresentationFormat>Widescreen</PresentationFormat>
  <Paragraphs>76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Al Bayan Plain</vt:lpstr>
      <vt:lpstr>Arial</vt:lpstr>
      <vt:lpstr>Times New Roman</vt:lpstr>
      <vt:lpstr>Trebuchet MS</vt:lpstr>
      <vt:lpstr>Wingdings 3</vt:lpstr>
      <vt:lpstr>Facet</vt:lpstr>
      <vt:lpstr>FortifyFL  Parent/Guardian Training </vt:lpstr>
      <vt:lpstr>What is FortifyFL?</vt:lpstr>
      <vt:lpstr>FortifyFL is advertised, installed and bookmarked </vt:lpstr>
      <vt:lpstr>Submitting a FortifyFL tip is easy</vt:lpstr>
      <vt:lpstr>Learn how to use the  FortifyFL app</vt:lpstr>
      <vt:lpstr>What to report on FortifyFL? </vt:lpstr>
      <vt:lpstr>FortifyFL reporters can remain  anonymous</vt:lpstr>
      <vt:lpstr>What parents need to know</vt:lpstr>
      <vt:lpstr>Making a threat on social media </vt:lpstr>
      <vt:lpstr>What happens if your child makes a threat? </vt:lpstr>
      <vt:lpstr>What are the consequences? </vt:lpstr>
      <vt:lpstr>False reports on FortifyFL are no joke!  </vt:lpstr>
      <vt:lpstr>If you or your child sees a concerning or threatening post on social media </vt:lpstr>
      <vt:lpstr>Speak to your child about posting on social media or falsely reporting a threat  </vt:lpstr>
      <vt:lpstr>Questions?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Nancy Scowcroft</dc:creator>
  <cp:lastModifiedBy>Evan Markowitz</cp:lastModifiedBy>
  <cp:revision>13</cp:revision>
  <dcterms:created xsi:type="dcterms:W3CDTF">2025-08-13T15:42:53Z</dcterms:created>
  <dcterms:modified xsi:type="dcterms:W3CDTF">2026-06-03T21:49:03Z</dcterms:modified>
</cp:coreProperties>
</file>