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29" r:id="rId5"/>
  </p:sldMasterIdLst>
  <p:notesMasterIdLst>
    <p:notesMasterId r:id="rId34"/>
  </p:notesMasterIdLst>
  <p:sldIdLst>
    <p:sldId id="256" r:id="rId6"/>
    <p:sldId id="257" r:id="rId7"/>
    <p:sldId id="287" r:id="rId8"/>
    <p:sldId id="294" r:id="rId9"/>
    <p:sldId id="264" r:id="rId10"/>
    <p:sldId id="297" r:id="rId11"/>
    <p:sldId id="265" r:id="rId12"/>
    <p:sldId id="263" r:id="rId13"/>
    <p:sldId id="266" r:id="rId14"/>
    <p:sldId id="270" r:id="rId15"/>
    <p:sldId id="292" r:id="rId16"/>
    <p:sldId id="276" r:id="rId17"/>
    <p:sldId id="298" r:id="rId18"/>
    <p:sldId id="268" r:id="rId19"/>
    <p:sldId id="273" r:id="rId20"/>
    <p:sldId id="267" r:id="rId21"/>
    <p:sldId id="288" r:id="rId22"/>
    <p:sldId id="277" r:id="rId23"/>
    <p:sldId id="290" r:id="rId24"/>
    <p:sldId id="278" r:id="rId25"/>
    <p:sldId id="280" r:id="rId26"/>
    <p:sldId id="281" r:id="rId27"/>
    <p:sldId id="282" r:id="rId28"/>
    <p:sldId id="283" r:id="rId29"/>
    <p:sldId id="284" r:id="rId30"/>
    <p:sldId id="295" r:id="rId31"/>
    <p:sldId id="296" r:id="rId32"/>
    <p:sldId id="286" r:id="rId33"/>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9F08"/>
    <a:srgbClr val="E080EA"/>
    <a:srgbClr val="51D351"/>
    <a:srgbClr val="F4D414"/>
    <a:srgbClr val="440FDB"/>
    <a:srgbClr val="380CB4"/>
    <a:srgbClr val="0075CC"/>
    <a:srgbClr val="1818A8"/>
    <a:srgbClr val="09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55"/>
    <p:restoredTop sz="94669"/>
  </p:normalViewPr>
  <p:slideViewPr>
    <p:cSldViewPr snapToGrid="0">
      <p:cViewPr varScale="1">
        <p:scale>
          <a:sx n="101" d="100"/>
          <a:sy n="101" d="100"/>
        </p:scale>
        <p:origin x="147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2AA10-D21E-4A4F-A3B0-FDEFB3BAD711}" type="doc">
      <dgm:prSet loTypeId="urn:microsoft.com/office/officeart/2016/7/layout/VerticalSolidActionList" loCatId="List" qsTypeId="urn:microsoft.com/office/officeart/2005/8/quickstyle/simple5" qsCatId="simple" csTypeId="urn:microsoft.com/office/officeart/2005/8/colors/colorful1" csCatId="colorful" phldr="1"/>
      <dgm:spPr/>
      <dgm:t>
        <a:bodyPr/>
        <a:lstStyle/>
        <a:p>
          <a:endParaRPr lang="en-US"/>
        </a:p>
      </dgm:t>
    </dgm:pt>
    <dgm:pt modelId="{BCF3CCEE-DEDE-4A11-BDFA-46BD9E644138}">
      <dgm:prSet/>
      <dgm:spPr/>
      <dgm:t>
        <a:bodyPr/>
        <a:lstStyle/>
        <a:p>
          <a:r>
            <a:rPr lang="en-US" b="1">
              <a:solidFill>
                <a:schemeClr val="bg1"/>
              </a:solidFill>
              <a:latin typeface="Verdana" panose="020B0604030504040204" pitchFamily="34" charset="0"/>
              <a:ea typeface="Verdana" panose="020B0604030504040204" pitchFamily="34" charset="0"/>
              <a:cs typeface="Arial" panose="020B0604020202020204" pitchFamily="34" charset="0"/>
            </a:rPr>
            <a:t>KNOW</a:t>
          </a:r>
        </a:p>
      </dgm:t>
    </dgm:pt>
    <dgm:pt modelId="{5E32D45D-90ED-4283-900E-EB29784CFA11}" type="parTrans" cxnId="{1AA5159D-4FCD-4C5D-AE2D-2F9B98337F73}">
      <dgm:prSet/>
      <dgm:spPr/>
      <dgm:t>
        <a:bodyPr/>
        <a:lstStyle/>
        <a:p>
          <a:endParaRPr lang="en-US"/>
        </a:p>
      </dgm:t>
    </dgm:pt>
    <dgm:pt modelId="{2E03141B-E1B2-4902-8259-5061EA9A4648}" type="sibTrans" cxnId="{1AA5159D-4FCD-4C5D-AE2D-2F9B98337F73}">
      <dgm:prSet/>
      <dgm:spPr/>
      <dgm:t>
        <a:bodyPr/>
        <a:lstStyle/>
        <a:p>
          <a:endParaRPr lang="en-US"/>
        </a:p>
      </dgm:t>
    </dgm:pt>
    <dgm:pt modelId="{836AF2FF-EC1C-4C3B-A201-344DF836D3D9}">
      <dgm:prSet custT="1"/>
      <dgm:spPr/>
      <dgm:t>
        <a:bodyPr/>
        <a:lstStyle/>
        <a:p>
          <a:r>
            <a:rPr lang="en-US" sz="1300" b="1" dirty="0">
              <a:latin typeface="Verdana" panose="020B0604030504040204" pitchFamily="34" charset="0"/>
              <a:ea typeface="Verdana" panose="020B0604030504040204" pitchFamily="34" charset="0"/>
              <a:cs typeface="Arial" panose="020B0604020202020204" pitchFamily="34" charset="0"/>
            </a:rPr>
            <a:t>the federal regulations and Board policies governing sexual harassment.</a:t>
          </a:r>
        </a:p>
      </dgm:t>
    </dgm:pt>
    <dgm:pt modelId="{9863D225-1C7C-4765-BC19-3F2BD78CF5A4}" type="parTrans" cxnId="{A38B143F-FEE7-419F-8273-9241A9DCD655}">
      <dgm:prSet/>
      <dgm:spPr/>
      <dgm:t>
        <a:bodyPr/>
        <a:lstStyle/>
        <a:p>
          <a:endParaRPr lang="en-US"/>
        </a:p>
      </dgm:t>
    </dgm:pt>
    <dgm:pt modelId="{8282A0DF-2E98-48FA-B6BA-72A7BC596CAE}" type="sibTrans" cxnId="{A38B143F-FEE7-419F-8273-9241A9DCD655}">
      <dgm:prSet/>
      <dgm:spPr/>
      <dgm:t>
        <a:bodyPr/>
        <a:lstStyle/>
        <a:p>
          <a:endParaRPr lang="en-US"/>
        </a:p>
      </dgm:t>
    </dgm:pt>
    <dgm:pt modelId="{4D0CEDAE-36CC-4FE0-A260-36D0BFE77F51}">
      <dgm:prSet/>
      <dgm:spPr/>
      <dgm:t>
        <a:bodyPr/>
        <a:lstStyle/>
        <a:p>
          <a:r>
            <a:rPr lang="en-US" b="1">
              <a:solidFill>
                <a:schemeClr val="bg1"/>
              </a:solidFill>
              <a:latin typeface="Verdana" panose="020B0604030504040204" pitchFamily="34" charset="0"/>
              <a:ea typeface="Verdana" panose="020B0604030504040204" pitchFamily="34" charset="0"/>
              <a:cs typeface="Arial" panose="020B0604020202020204" pitchFamily="34" charset="0"/>
            </a:rPr>
            <a:t>Understand</a:t>
          </a:r>
        </a:p>
      </dgm:t>
    </dgm:pt>
    <dgm:pt modelId="{0EF58B4A-A632-43D3-95E5-72E4B670FFAC}" type="parTrans" cxnId="{5A193288-CCBC-4D6E-9765-22B1A392D74D}">
      <dgm:prSet/>
      <dgm:spPr/>
      <dgm:t>
        <a:bodyPr/>
        <a:lstStyle/>
        <a:p>
          <a:endParaRPr lang="en-US"/>
        </a:p>
      </dgm:t>
    </dgm:pt>
    <dgm:pt modelId="{15A068F5-C6B3-48AA-AB28-C90732E513AE}" type="sibTrans" cxnId="{5A193288-CCBC-4D6E-9765-22B1A392D74D}">
      <dgm:prSet/>
      <dgm:spPr/>
      <dgm:t>
        <a:bodyPr/>
        <a:lstStyle/>
        <a:p>
          <a:endParaRPr lang="en-US"/>
        </a:p>
      </dgm:t>
    </dgm:pt>
    <dgm:pt modelId="{35EEF683-2567-49B1-9EFE-E289A98B173C}">
      <dgm:prSet custT="1"/>
      <dgm:spPr/>
      <dgm:t>
        <a:bodyPr/>
        <a:lstStyle/>
        <a:p>
          <a:r>
            <a:rPr lang="en-US" sz="1300" b="1" dirty="0">
              <a:latin typeface="Verdana" panose="020B0604030504040204" pitchFamily="34" charset="0"/>
              <a:ea typeface="Verdana" panose="020B0604030504040204" pitchFamily="34" charset="0"/>
              <a:cs typeface="Arial" panose="020B0604020202020204" pitchFamily="34" charset="0"/>
            </a:rPr>
            <a:t>your obligations under Title IX and Board policies.</a:t>
          </a:r>
        </a:p>
      </dgm:t>
    </dgm:pt>
    <dgm:pt modelId="{5EC01485-E6B4-49DA-A064-2F05D2CFF1A2}" type="parTrans" cxnId="{47AB9A55-2849-4CEA-85FD-4B2BEBE34427}">
      <dgm:prSet/>
      <dgm:spPr/>
      <dgm:t>
        <a:bodyPr/>
        <a:lstStyle/>
        <a:p>
          <a:endParaRPr lang="en-US"/>
        </a:p>
      </dgm:t>
    </dgm:pt>
    <dgm:pt modelId="{0D6B3B8C-05E5-427F-A2C2-DA8779D28B46}" type="sibTrans" cxnId="{47AB9A55-2849-4CEA-85FD-4B2BEBE34427}">
      <dgm:prSet/>
      <dgm:spPr/>
      <dgm:t>
        <a:bodyPr/>
        <a:lstStyle/>
        <a:p>
          <a:endParaRPr lang="en-US"/>
        </a:p>
      </dgm:t>
    </dgm:pt>
    <dgm:pt modelId="{1A8E9F01-AC62-40DC-9FFA-F842BFC4BD51}">
      <dgm:prSet/>
      <dgm:spPr/>
      <dgm:t>
        <a:bodyPr/>
        <a:lstStyle/>
        <a:p>
          <a:r>
            <a:rPr lang="en-US" b="1">
              <a:solidFill>
                <a:schemeClr val="bg1"/>
              </a:solidFill>
              <a:latin typeface="Verdana" panose="020B0604030504040204" pitchFamily="34" charset="0"/>
              <a:ea typeface="Verdana" panose="020B0604030504040204" pitchFamily="34" charset="0"/>
              <a:cs typeface="Arial" panose="020B0604020202020204" pitchFamily="34" charset="0"/>
            </a:rPr>
            <a:t>Identify</a:t>
          </a:r>
        </a:p>
      </dgm:t>
    </dgm:pt>
    <dgm:pt modelId="{BE7A70E8-9C6A-4763-9AC7-0CCABC2097CE}" type="parTrans" cxnId="{5237A7A9-125E-46DF-8C12-00005B2E09AC}">
      <dgm:prSet/>
      <dgm:spPr/>
      <dgm:t>
        <a:bodyPr/>
        <a:lstStyle/>
        <a:p>
          <a:endParaRPr lang="en-US"/>
        </a:p>
      </dgm:t>
    </dgm:pt>
    <dgm:pt modelId="{3C35A087-C3F9-4D4B-B906-1FC2B1872877}" type="sibTrans" cxnId="{5237A7A9-125E-46DF-8C12-00005B2E09AC}">
      <dgm:prSet/>
      <dgm:spPr/>
      <dgm:t>
        <a:bodyPr/>
        <a:lstStyle/>
        <a:p>
          <a:endParaRPr lang="en-US"/>
        </a:p>
      </dgm:t>
    </dgm:pt>
    <dgm:pt modelId="{95572B36-412E-4C69-BDF1-27F8F3DEBD3C}">
      <dgm:prSet custT="1"/>
      <dgm:spPr/>
      <dgm:t>
        <a:bodyPr/>
        <a:lstStyle/>
        <a:p>
          <a:r>
            <a:rPr lang="en-US" sz="1300" b="1">
              <a:solidFill>
                <a:schemeClr val="tx1"/>
              </a:solidFill>
              <a:latin typeface="Verdana" panose="020B0604030504040204" pitchFamily="34" charset="0"/>
              <a:ea typeface="Verdana" panose="020B0604030504040204" pitchFamily="34" charset="0"/>
              <a:cs typeface="Arial" panose="020B0604020202020204" pitchFamily="34" charset="0"/>
            </a:rPr>
            <a:t>what actions constitute sexual harassment.</a:t>
          </a:r>
        </a:p>
      </dgm:t>
    </dgm:pt>
    <dgm:pt modelId="{76A5F9D3-7F6A-470E-A427-2109E7C261D6}" type="parTrans" cxnId="{6CC5F717-6362-497D-9B00-ED87109A5288}">
      <dgm:prSet/>
      <dgm:spPr/>
      <dgm:t>
        <a:bodyPr/>
        <a:lstStyle/>
        <a:p>
          <a:endParaRPr lang="en-US"/>
        </a:p>
      </dgm:t>
    </dgm:pt>
    <dgm:pt modelId="{313B1EEB-68E3-4737-A045-ABFBAD02B828}" type="sibTrans" cxnId="{6CC5F717-6362-497D-9B00-ED87109A5288}">
      <dgm:prSet/>
      <dgm:spPr/>
      <dgm:t>
        <a:bodyPr/>
        <a:lstStyle/>
        <a:p>
          <a:endParaRPr lang="en-US"/>
        </a:p>
      </dgm:t>
    </dgm:pt>
    <dgm:pt modelId="{067DD4AC-01C0-43D6-AB63-79392D4B0E3E}">
      <dgm:prSet custT="1"/>
      <dgm:spPr/>
      <dgm:t>
        <a:bodyPr/>
        <a:lstStyle/>
        <a:p>
          <a:r>
            <a:rPr lang="en-US" sz="1300" b="1">
              <a:solidFill>
                <a:schemeClr val="tx1"/>
              </a:solidFill>
              <a:latin typeface="Verdana" panose="020B0604030504040204" pitchFamily="34" charset="0"/>
              <a:ea typeface="Verdana" panose="020B0604030504040204" pitchFamily="34" charset="0"/>
              <a:cs typeface="Arial" panose="020B0604020202020204" pitchFamily="34" charset="0"/>
            </a:rPr>
            <a:t>Respond</a:t>
          </a:r>
        </a:p>
      </dgm:t>
    </dgm:pt>
    <dgm:pt modelId="{111F8147-D007-43A7-B7E1-7A981E54BE4F}" type="parTrans" cxnId="{083EADD0-E781-4463-B40A-7CBF771A5746}">
      <dgm:prSet/>
      <dgm:spPr/>
      <dgm:t>
        <a:bodyPr/>
        <a:lstStyle/>
        <a:p>
          <a:endParaRPr lang="en-US"/>
        </a:p>
      </dgm:t>
    </dgm:pt>
    <dgm:pt modelId="{E4316A40-18E1-45DF-BC57-5912A49DBFF1}" type="sibTrans" cxnId="{083EADD0-E781-4463-B40A-7CBF771A5746}">
      <dgm:prSet/>
      <dgm:spPr/>
      <dgm:t>
        <a:bodyPr/>
        <a:lstStyle/>
        <a:p>
          <a:endParaRPr lang="en-US"/>
        </a:p>
      </dgm:t>
    </dgm:pt>
    <dgm:pt modelId="{5048CE7C-29C2-43DF-98A8-33140975EE54}">
      <dgm:prSet custT="1"/>
      <dgm:spPr/>
      <dgm:t>
        <a:bodyPr/>
        <a:lstStyle/>
        <a:p>
          <a:r>
            <a:rPr lang="en-US" sz="1300" b="1">
              <a:solidFill>
                <a:schemeClr val="tx1"/>
              </a:solidFill>
              <a:latin typeface="Verdana" panose="020B0604030504040204" pitchFamily="34" charset="0"/>
              <a:ea typeface="Verdana" panose="020B0604030504040204" pitchFamily="34" charset="0"/>
              <a:cs typeface="Arial" panose="020B0604020202020204" pitchFamily="34" charset="0"/>
            </a:rPr>
            <a:t>Appropriately to reports or allegations of sexual harassment.</a:t>
          </a:r>
        </a:p>
      </dgm:t>
    </dgm:pt>
    <dgm:pt modelId="{F313187D-0A57-4914-BE10-1914525C9023}" type="parTrans" cxnId="{9CDD16B5-5787-47A0-B848-CEB01E716E4F}">
      <dgm:prSet/>
      <dgm:spPr/>
      <dgm:t>
        <a:bodyPr/>
        <a:lstStyle/>
        <a:p>
          <a:endParaRPr lang="en-US"/>
        </a:p>
      </dgm:t>
    </dgm:pt>
    <dgm:pt modelId="{67E8644F-5ABC-4046-85DD-EB6DA2EE0813}" type="sibTrans" cxnId="{9CDD16B5-5787-47A0-B848-CEB01E716E4F}">
      <dgm:prSet/>
      <dgm:spPr/>
      <dgm:t>
        <a:bodyPr/>
        <a:lstStyle/>
        <a:p>
          <a:endParaRPr lang="en-US"/>
        </a:p>
      </dgm:t>
    </dgm:pt>
    <dgm:pt modelId="{ACED32D2-43E6-4AEA-808C-F853B52D7E3D}" type="pres">
      <dgm:prSet presAssocID="{2FF2AA10-D21E-4A4F-A3B0-FDEFB3BAD711}" presName="Name0" presStyleCnt="0">
        <dgm:presLayoutVars>
          <dgm:dir/>
          <dgm:animLvl val="lvl"/>
          <dgm:resizeHandles val="exact"/>
        </dgm:presLayoutVars>
      </dgm:prSet>
      <dgm:spPr/>
    </dgm:pt>
    <dgm:pt modelId="{E8CAEB71-15DA-4E56-84C7-8B4477762A14}" type="pres">
      <dgm:prSet presAssocID="{BCF3CCEE-DEDE-4A11-BDFA-46BD9E644138}" presName="linNode" presStyleCnt="0"/>
      <dgm:spPr/>
    </dgm:pt>
    <dgm:pt modelId="{A74E0DC1-5AE1-4CEB-BC05-F90D720C966A}" type="pres">
      <dgm:prSet presAssocID="{BCF3CCEE-DEDE-4A11-BDFA-46BD9E644138}" presName="parentText" presStyleLbl="alignNode1" presStyleIdx="0" presStyleCnt="4" custLinFactNeighborX="-10812" custLinFactNeighborY="1513">
        <dgm:presLayoutVars>
          <dgm:chMax val="1"/>
          <dgm:bulletEnabled/>
        </dgm:presLayoutVars>
      </dgm:prSet>
      <dgm:spPr/>
    </dgm:pt>
    <dgm:pt modelId="{FD81C8A1-EB43-4FD8-94A9-F7BF3CE9C0DD}" type="pres">
      <dgm:prSet presAssocID="{BCF3CCEE-DEDE-4A11-BDFA-46BD9E644138}" presName="descendantText" presStyleLbl="alignAccFollowNode1" presStyleIdx="0" presStyleCnt="4" custLinFactNeighborX="1570" custLinFactNeighborY="1897">
        <dgm:presLayoutVars>
          <dgm:bulletEnabled/>
        </dgm:presLayoutVars>
      </dgm:prSet>
      <dgm:spPr/>
    </dgm:pt>
    <dgm:pt modelId="{F82DFA5D-F83C-43E9-96AA-1D32E6713059}" type="pres">
      <dgm:prSet presAssocID="{2E03141B-E1B2-4902-8259-5061EA9A4648}" presName="sp" presStyleCnt="0"/>
      <dgm:spPr/>
    </dgm:pt>
    <dgm:pt modelId="{B5854C02-77F1-4C8F-AF92-20740CFC2EFD}" type="pres">
      <dgm:prSet presAssocID="{4D0CEDAE-36CC-4FE0-A260-36D0BFE77F51}" presName="linNode" presStyleCnt="0"/>
      <dgm:spPr/>
    </dgm:pt>
    <dgm:pt modelId="{AE73F3C5-9EE2-4760-883B-AC907E480A22}" type="pres">
      <dgm:prSet presAssocID="{4D0CEDAE-36CC-4FE0-A260-36D0BFE77F51}" presName="parentText" presStyleLbl="alignNode1" presStyleIdx="1" presStyleCnt="4">
        <dgm:presLayoutVars>
          <dgm:chMax val="1"/>
          <dgm:bulletEnabled/>
        </dgm:presLayoutVars>
      </dgm:prSet>
      <dgm:spPr/>
    </dgm:pt>
    <dgm:pt modelId="{BD394240-57F1-41D9-9B50-D0D6A518B133}" type="pres">
      <dgm:prSet presAssocID="{4D0CEDAE-36CC-4FE0-A260-36D0BFE77F51}" presName="descendantText" presStyleLbl="alignAccFollowNode1" presStyleIdx="1" presStyleCnt="4" custLinFactNeighborX="1570" custLinFactNeighborY="564">
        <dgm:presLayoutVars>
          <dgm:bulletEnabled/>
        </dgm:presLayoutVars>
      </dgm:prSet>
      <dgm:spPr/>
    </dgm:pt>
    <dgm:pt modelId="{0A24C49A-3779-4BA6-9C9A-0831E866C553}" type="pres">
      <dgm:prSet presAssocID="{15A068F5-C6B3-48AA-AB28-C90732E513AE}" presName="sp" presStyleCnt="0"/>
      <dgm:spPr/>
    </dgm:pt>
    <dgm:pt modelId="{862BF1F7-676A-4650-AC6C-D43332A99A3C}" type="pres">
      <dgm:prSet presAssocID="{1A8E9F01-AC62-40DC-9FFA-F842BFC4BD51}" presName="linNode" presStyleCnt="0"/>
      <dgm:spPr/>
    </dgm:pt>
    <dgm:pt modelId="{0D93B0D2-6371-4005-A405-F18870C5DDD9}" type="pres">
      <dgm:prSet presAssocID="{1A8E9F01-AC62-40DC-9FFA-F842BFC4BD51}" presName="parentText" presStyleLbl="alignNode1" presStyleIdx="2" presStyleCnt="4">
        <dgm:presLayoutVars>
          <dgm:chMax val="1"/>
          <dgm:bulletEnabled/>
        </dgm:presLayoutVars>
      </dgm:prSet>
      <dgm:spPr/>
    </dgm:pt>
    <dgm:pt modelId="{233B876A-D7F8-410E-A9B1-D8316EB1E767}" type="pres">
      <dgm:prSet presAssocID="{1A8E9F01-AC62-40DC-9FFA-F842BFC4BD51}" presName="descendantText" presStyleLbl="alignAccFollowNode1" presStyleIdx="2" presStyleCnt="4">
        <dgm:presLayoutVars>
          <dgm:bulletEnabled/>
        </dgm:presLayoutVars>
      </dgm:prSet>
      <dgm:spPr/>
    </dgm:pt>
    <dgm:pt modelId="{0064AAC4-2BC8-4F20-B884-4E1585536100}" type="pres">
      <dgm:prSet presAssocID="{3C35A087-C3F9-4D4B-B906-1FC2B1872877}" presName="sp" presStyleCnt="0"/>
      <dgm:spPr/>
    </dgm:pt>
    <dgm:pt modelId="{099F7299-9895-4D33-9C40-8D23040F40A4}" type="pres">
      <dgm:prSet presAssocID="{067DD4AC-01C0-43D6-AB63-79392D4B0E3E}" presName="linNode" presStyleCnt="0"/>
      <dgm:spPr/>
    </dgm:pt>
    <dgm:pt modelId="{8C53EEC0-AD43-44B0-A5F4-F719A0BE50AA}" type="pres">
      <dgm:prSet presAssocID="{067DD4AC-01C0-43D6-AB63-79392D4B0E3E}" presName="parentText" presStyleLbl="alignNode1" presStyleIdx="3" presStyleCnt="4">
        <dgm:presLayoutVars>
          <dgm:chMax val="1"/>
          <dgm:bulletEnabled/>
        </dgm:presLayoutVars>
      </dgm:prSet>
      <dgm:spPr/>
    </dgm:pt>
    <dgm:pt modelId="{F0FF51E0-4747-47AF-ACD4-2EFF4A4648A1}" type="pres">
      <dgm:prSet presAssocID="{067DD4AC-01C0-43D6-AB63-79392D4B0E3E}" presName="descendantText" presStyleLbl="alignAccFollowNode1" presStyleIdx="3" presStyleCnt="4">
        <dgm:presLayoutVars>
          <dgm:bulletEnabled/>
        </dgm:presLayoutVars>
      </dgm:prSet>
      <dgm:spPr/>
    </dgm:pt>
  </dgm:ptLst>
  <dgm:cxnLst>
    <dgm:cxn modelId="{40FEEC00-AE67-43A1-8C62-B8C604ADDF6D}" type="presOf" srcId="{95572B36-412E-4C69-BDF1-27F8F3DEBD3C}" destId="{233B876A-D7F8-410E-A9B1-D8316EB1E767}" srcOrd="0" destOrd="0" presId="urn:microsoft.com/office/officeart/2016/7/layout/VerticalSolidActionList"/>
    <dgm:cxn modelId="{6CC5F717-6362-497D-9B00-ED87109A5288}" srcId="{1A8E9F01-AC62-40DC-9FFA-F842BFC4BD51}" destId="{95572B36-412E-4C69-BDF1-27F8F3DEBD3C}" srcOrd="0" destOrd="0" parTransId="{76A5F9D3-7F6A-470E-A427-2109E7C261D6}" sibTransId="{313B1EEB-68E3-4737-A045-ABFBAD02B828}"/>
    <dgm:cxn modelId="{A38B143F-FEE7-419F-8273-9241A9DCD655}" srcId="{BCF3CCEE-DEDE-4A11-BDFA-46BD9E644138}" destId="{836AF2FF-EC1C-4C3B-A201-344DF836D3D9}" srcOrd="0" destOrd="0" parTransId="{9863D225-1C7C-4765-BC19-3F2BD78CF5A4}" sibTransId="{8282A0DF-2E98-48FA-B6BA-72A7BC596CAE}"/>
    <dgm:cxn modelId="{0A309941-8DC3-4B00-BAA3-273E36D52D5D}" type="presOf" srcId="{5048CE7C-29C2-43DF-98A8-33140975EE54}" destId="{F0FF51E0-4747-47AF-ACD4-2EFF4A4648A1}" srcOrd="0" destOrd="0" presId="urn:microsoft.com/office/officeart/2016/7/layout/VerticalSolidActionList"/>
    <dgm:cxn modelId="{FF8E3548-848C-49FA-86BE-0D158EEBD435}" type="presOf" srcId="{1A8E9F01-AC62-40DC-9FFA-F842BFC4BD51}" destId="{0D93B0D2-6371-4005-A405-F18870C5DDD9}" srcOrd="0" destOrd="0" presId="urn:microsoft.com/office/officeart/2016/7/layout/VerticalSolidActionList"/>
    <dgm:cxn modelId="{47AB9A55-2849-4CEA-85FD-4B2BEBE34427}" srcId="{4D0CEDAE-36CC-4FE0-A260-36D0BFE77F51}" destId="{35EEF683-2567-49B1-9EFE-E289A98B173C}" srcOrd="0" destOrd="0" parTransId="{5EC01485-E6B4-49DA-A064-2F05D2CFF1A2}" sibTransId="{0D6B3B8C-05E5-427F-A2C2-DA8779D28B46}"/>
    <dgm:cxn modelId="{5A193288-CCBC-4D6E-9765-22B1A392D74D}" srcId="{2FF2AA10-D21E-4A4F-A3B0-FDEFB3BAD711}" destId="{4D0CEDAE-36CC-4FE0-A260-36D0BFE77F51}" srcOrd="1" destOrd="0" parTransId="{0EF58B4A-A632-43D3-95E5-72E4B670FFAC}" sibTransId="{15A068F5-C6B3-48AA-AB28-C90732E513AE}"/>
    <dgm:cxn modelId="{1AA5159D-4FCD-4C5D-AE2D-2F9B98337F73}" srcId="{2FF2AA10-D21E-4A4F-A3B0-FDEFB3BAD711}" destId="{BCF3CCEE-DEDE-4A11-BDFA-46BD9E644138}" srcOrd="0" destOrd="0" parTransId="{5E32D45D-90ED-4283-900E-EB29784CFA11}" sibTransId="{2E03141B-E1B2-4902-8259-5061EA9A4648}"/>
    <dgm:cxn modelId="{700A8C9E-5A6F-4174-845F-7AD05915D376}" type="presOf" srcId="{35EEF683-2567-49B1-9EFE-E289A98B173C}" destId="{BD394240-57F1-41D9-9B50-D0D6A518B133}" srcOrd="0" destOrd="0" presId="urn:microsoft.com/office/officeart/2016/7/layout/VerticalSolidActionList"/>
    <dgm:cxn modelId="{6499F4A2-439C-4010-BC5D-1B704F7F19A7}" type="presOf" srcId="{4D0CEDAE-36CC-4FE0-A260-36D0BFE77F51}" destId="{AE73F3C5-9EE2-4760-883B-AC907E480A22}" srcOrd="0" destOrd="0" presId="urn:microsoft.com/office/officeart/2016/7/layout/VerticalSolidActionList"/>
    <dgm:cxn modelId="{5237A7A9-125E-46DF-8C12-00005B2E09AC}" srcId="{2FF2AA10-D21E-4A4F-A3B0-FDEFB3BAD711}" destId="{1A8E9F01-AC62-40DC-9FFA-F842BFC4BD51}" srcOrd="2" destOrd="0" parTransId="{BE7A70E8-9C6A-4763-9AC7-0CCABC2097CE}" sibTransId="{3C35A087-C3F9-4D4B-B906-1FC2B1872877}"/>
    <dgm:cxn modelId="{759478AE-1A84-4959-80E7-1CE265FD12CF}" type="presOf" srcId="{836AF2FF-EC1C-4C3B-A201-344DF836D3D9}" destId="{FD81C8A1-EB43-4FD8-94A9-F7BF3CE9C0DD}" srcOrd="0" destOrd="0" presId="urn:microsoft.com/office/officeart/2016/7/layout/VerticalSolidActionList"/>
    <dgm:cxn modelId="{AF98AEB4-8D07-4B8A-84CF-B227D6F8F4D2}" type="presOf" srcId="{2FF2AA10-D21E-4A4F-A3B0-FDEFB3BAD711}" destId="{ACED32D2-43E6-4AEA-808C-F853B52D7E3D}" srcOrd="0" destOrd="0" presId="urn:microsoft.com/office/officeart/2016/7/layout/VerticalSolidActionList"/>
    <dgm:cxn modelId="{9CDD16B5-5787-47A0-B848-CEB01E716E4F}" srcId="{067DD4AC-01C0-43D6-AB63-79392D4B0E3E}" destId="{5048CE7C-29C2-43DF-98A8-33140975EE54}" srcOrd="0" destOrd="0" parTransId="{F313187D-0A57-4914-BE10-1914525C9023}" sibTransId="{67E8644F-5ABC-4046-85DD-EB6DA2EE0813}"/>
    <dgm:cxn modelId="{5B314FB9-FE47-4AB8-AD6B-78E9082966F7}" type="presOf" srcId="{BCF3CCEE-DEDE-4A11-BDFA-46BD9E644138}" destId="{A74E0DC1-5AE1-4CEB-BC05-F90D720C966A}" srcOrd="0" destOrd="0" presId="urn:microsoft.com/office/officeart/2016/7/layout/VerticalSolidActionList"/>
    <dgm:cxn modelId="{89E543BA-E45D-4587-8BF3-D5728DDEBBF7}" type="presOf" srcId="{067DD4AC-01C0-43D6-AB63-79392D4B0E3E}" destId="{8C53EEC0-AD43-44B0-A5F4-F719A0BE50AA}" srcOrd="0" destOrd="0" presId="urn:microsoft.com/office/officeart/2016/7/layout/VerticalSolidActionList"/>
    <dgm:cxn modelId="{083EADD0-E781-4463-B40A-7CBF771A5746}" srcId="{2FF2AA10-D21E-4A4F-A3B0-FDEFB3BAD711}" destId="{067DD4AC-01C0-43D6-AB63-79392D4B0E3E}" srcOrd="3" destOrd="0" parTransId="{111F8147-D007-43A7-B7E1-7A981E54BE4F}" sibTransId="{E4316A40-18E1-45DF-BC57-5912A49DBFF1}"/>
    <dgm:cxn modelId="{DD0474DA-B6BD-4891-97AE-B631829009F8}" type="presParOf" srcId="{ACED32D2-43E6-4AEA-808C-F853B52D7E3D}" destId="{E8CAEB71-15DA-4E56-84C7-8B4477762A14}" srcOrd="0" destOrd="0" presId="urn:microsoft.com/office/officeart/2016/7/layout/VerticalSolidActionList"/>
    <dgm:cxn modelId="{4922E963-F7F5-48B2-BE1B-6885F189EEE5}" type="presParOf" srcId="{E8CAEB71-15DA-4E56-84C7-8B4477762A14}" destId="{A74E0DC1-5AE1-4CEB-BC05-F90D720C966A}" srcOrd="0" destOrd="0" presId="urn:microsoft.com/office/officeart/2016/7/layout/VerticalSolidActionList"/>
    <dgm:cxn modelId="{47D2B0A7-5939-4558-813A-869B05F1F363}" type="presParOf" srcId="{E8CAEB71-15DA-4E56-84C7-8B4477762A14}" destId="{FD81C8A1-EB43-4FD8-94A9-F7BF3CE9C0DD}" srcOrd="1" destOrd="0" presId="urn:microsoft.com/office/officeart/2016/7/layout/VerticalSolidActionList"/>
    <dgm:cxn modelId="{676C3F78-9CA9-4C74-ABBA-5F6A9CBA0A77}" type="presParOf" srcId="{ACED32D2-43E6-4AEA-808C-F853B52D7E3D}" destId="{F82DFA5D-F83C-43E9-96AA-1D32E6713059}" srcOrd="1" destOrd="0" presId="urn:microsoft.com/office/officeart/2016/7/layout/VerticalSolidActionList"/>
    <dgm:cxn modelId="{CB5BB60F-6F1B-4633-815B-C708D700A19A}" type="presParOf" srcId="{ACED32D2-43E6-4AEA-808C-F853B52D7E3D}" destId="{B5854C02-77F1-4C8F-AF92-20740CFC2EFD}" srcOrd="2" destOrd="0" presId="urn:microsoft.com/office/officeart/2016/7/layout/VerticalSolidActionList"/>
    <dgm:cxn modelId="{902D7C52-52DB-4788-9627-EFD492EA09EF}" type="presParOf" srcId="{B5854C02-77F1-4C8F-AF92-20740CFC2EFD}" destId="{AE73F3C5-9EE2-4760-883B-AC907E480A22}" srcOrd="0" destOrd="0" presId="urn:microsoft.com/office/officeart/2016/7/layout/VerticalSolidActionList"/>
    <dgm:cxn modelId="{08F811EF-D350-4AD6-AF2C-76D8627112A8}" type="presParOf" srcId="{B5854C02-77F1-4C8F-AF92-20740CFC2EFD}" destId="{BD394240-57F1-41D9-9B50-D0D6A518B133}" srcOrd="1" destOrd="0" presId="urn:microsoft.com/office/officeart/2016/7/layout/VerticalSolidActionList"/>
    <dgm:cxn modelId="{B5B7BA91-BBF7-4EB5-9792-9730A42FB1A7}" type="presParOf" srcId="{ACED32D2-43E6-4AEA-808C-F853B52D7E3D}" destId="{0A24C49A-3779-4BA6-9C9A-0831E866C553}" srcOrd="3" destOrd="0" presId="urn:microsoft.com/office/officeart/2016/7/layout/VerticalSolidActionList"/>
    <dgm:cxn modelId="{E8FD02C5-6B33-4F25-BEA2-AE36F6080083}" type="presParOf" srcId="{ACED32D2-43E6-4AEA-808C-F853B52D7E3D}" destId="{862BF1F7-676A-4650-AC6C-D43332A99A3C}" srcOrd="4" destOrd="0" presId="urn:microsoft.com/office/officeart/2016/7/layout/VerticalSolidActionList"/>
    <dgm:cxn modelId="{8E4920E4-0C4B-4CE3-A05C-63725C4BA5C5}" type="presParOf" srcId="{862BF1F7-676A-4650-AC6C-D43332A99A3C}" destId="{0D93B0D2-6371-4005-A405-F18870C5DDD9}" srcOrd="0" destOrd="0" presId="urn:microsoft.com/office/officeart/2016/7/layout/VerticalSolidActionList"/>
    <dgm:cxn modelId="{7C617E56-0E54-4135-B5D6-4AF9F2EF9B6E}" type="presParOf" srcId="{862BF1F7-676A-4650-AC6C-D43332A99A3C}" destId="{233B876A-D7F8-410E-A9B1-D8316EB1E767}" srcOrd="1" destOrd="0" presId="urn:microsoft.com/office/officeart/2016/7/layout/VerticalSolidActionList"/>
    <dgm:cxn modelId="{22D8B7F6-88BB-41C1-AC56-F435CFD6F680}" type="presParOf" srcId="{ACED32D2-43E6-4AEA-808C-F853B52D7E3D}" destId="{0064AAC4-2BC8-4F20-B884-4E1585536100}" srcOrd="5" destOrd="0" presId="urn:microsoft.com/office/officeart/2016/7/layout/VerticalSolidActionList"/>
    <dgm:cxn modelId="{87B713E9-D962-4BE7-9B5E-1BCF8AA73346}" type="presParOf" srcId="{ACED32D2-43E6-4AEA-808C-F853B52D7E3D}" destId="{099F7299-9895-4D33-9C40-8D23040F40A4}" srcOrd="6" destOrd="0" presId="urn:microsoft.com/office/officeart/2016/7/layout/VerticalSolidActionList"/>
    <dgm:cxn modelId="{C14712F0-AE71-4567-8B76-DC907561B5F3}" type="presParOf" srcId="{099F7299-9895-4D33-9C40-8D23040F40A4}" destId="{8C53EEC0-AD43-44B0-A5F4-F719A0BE50AA}" srcOrd="0" destOrd="0" presId="urn:microsoft.com/office/officeart/2016/7/layout/VerticalSolidActionList"/>
    <dgm:cxn modelId="{378D3CB4-EBC8-4462-921E-3F0A69931AD9}" type="presParOf" srcId="{099F7299-9895-4D33-9C40-8D23040F40A4}" destId="{F0FF51E0-4747-47AF-ACD4-2EFF4A4648A1}"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45B0A0-97E0-4F4E-8A7C-5DDA9FA3578A}"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A81BC94B-A980-49AB-8533-0B098C736708}">
      <dgm:prSet/>
      <dgm:spPr/>
      <dgm:t>
        <a:bodyPr/>
        <a:lstStyle/>
        <a:p>
          <a:r>
            <a:rPr lang="en-US"/>
            <a:t>Forcible Rape</a:t>
          </a:r>
        </a:p>
      </dgm:t>
    </dgm:pt>
    <dgm:pt modelId="{2B3267AE-3F4C-400A-9A41-905A089B3450}" type="parTrans" cxnId="{A28BBD42-0719-4DFD-8F20-6FCBF2805F7E}">
      <dgm:prSet/>
      <dgm:spPr/>
      <dgm:t>
        <a:bodyPr/>
        <a:lstStyle/>
        <a:p>
          <a:endParaRPr lang="en-US"/>
        </a:p>
      </dgm:t>
    </dgm:pt>
    <dgm:pt modelId="{BA1852A7-694F-43B7-893D-163017DFA0E0}" type="sibTrans" cxnId="{A28BBD42-0719-4DFD-8F20-6FCBF2805F7E}">
      <dgm:prSet/>
      <dgm:spPr/>
      <dgm:t>
        <a:bodyPr/>
        <a:lstStyle/>
        <a:p>
          <a:endParaRPr lang="en-US"/>
        </a:p>
      </dgm:t>
    </dgm:pt>
    <dgm:pt modelId="{8E1E6869-FACC-4561-9AD8-8F9C929F6EB3}">
      <dgm:prSet/>
      <dgm:spPr/>
      <dgm:t>
        <a:bodyPr/>
        <a:lstStyle/>
        <a:p>
          <a:r>
            <a:rPr lang="en-US"/>
            <a:t>Forcible Sodomy</a:t>
          </a:r>
        </a:p>
      </dgm:t>
    </dgm:pt>
    <dgm:pt modelId="{6B2B28F8-EDD2-421D-9230-D03E1D283C27}" type="parTrans" cxnId="{BCBC5F8B-FEA2-428A-A498-FE02FE152E73}">
      <dgm:prSet/>
      <dgm:spPr/>
      <dgm:t>
        <a:bodyPr/>
        <a:lstStyle/>
        <a:p>
          <a:endParaRPr lang="en-US"/>
        </a:p>
      </dgm:t>
    </dgm:pt>
    <dgm:pt modelId="{7AD575F8-B042-4253-8433-013B8193B788}" type="sibTrans" cxnId="{BCBC5F8B-FEA2-428A-A498-FE02FE152E73}">
      <dgm:prSet/>
      <dgm:spPr/>
      <dgm:t>
        <a:bodyPr/>
        <a:lstStyle/>
        <a:p>
          <a:endParaRPr lang="en-US"/>
        </a:p>
      </dgm:t>
    </dgm:pt>
    <dgm:pt modelId="{F25406FA-D325-4F69-AC59-48C15AF3781F}">
      <dgm:prSet/>
      <dgm:spPr/>
      <dgm:t>
        <a:bodyPr/>
        <a:lstStyle/>
        <a:p>
          <a:r>
            <a:rPr lang="en-US"/>
            <a:t>Sexual Assault with an Object</a:t>
          </a:r>
        </a:p>
      </dgm:t>
    </dgm:pt>
    <dgm:pt modelId="{E04C1333-A908-4326-B0E1-3C087A122F42}" type="parTrans" cxnId="{A159350D-4113-41C8-BAE1-8FB952551848}">
      <dgm:prSet/>
      <dgm:spPr/>
      <dgm:t>
        <a:bodyPr/>
        <a:lstStyle/>
        <a:p>
          <a:endParaRPr lang="en-US"/>
        </a:p>
      </dgm:t>
    </dgm:pt>
    <dgm:pt modelId="{BD4D46E7-1F12-4DB9-92D4-2594B8171E79}" type="sibTrans" cxnId="{A159350D-4113-41C8-BAE1-8FB952551848}">
      <dgm:prSet/>
      <dgm:spPr/>
      <dgm:t>
        <a:bodyPr/>
        <a:lstStyle/>
        <a:p>
          <a:endParaRPr lang="en-US"/>
        </a:p>
      </dgm:t>
    </dgm:pt>
    <dgm:pt modelId="{EB654131-75EA-4983-8FEA-DAAB44B9DD55}">
      <dgm:prSet/>
      <dgm:spPr/>
      <dgm:t>
        <a:bodyPr/>
        <a:lstStyle/>
        <a:p>
          <a:r>
            <a:rPr lang="en-US"/>
            <a:t>Forcible Fondling (i.e., breasts, buttocks or groin)</a:t>
          </a:r>
        </a:p>
      </dgm:t>
    </dgm:pt>
    <dgm:pt modelId="{F1A8E70A-A3E7-4D4E-9439-60BE38E67672}" type="parTrans" cxnId="{D3DE588F-B084-4C33-924D-7D91D8A4F088}">
      <dgm:prSet/>
      <dgm:spPr/>
      <dgm:t>
        <a:bodyPr/>
        <a:lstStyle/>
        <a:p>
          <a:endParaRPr lang="en-US"/>
        </a:p>
      </dgm:t>
    </dgm:pt>
    <dgm:pt modelId="{F8B144AB-3D12-4711-9BC5-420B4704C0FB}" type="sibTrans" cxnId="{D3DE588F-B084-4C33-924D-7D91D8A4F088}">
      <dgm:prSet/>
      <dgm:spPr/>
      <dgm:t>
        <a:bodyPr/>
        <a:lstStyle/>
        <a:p>
          <a:endParaRPr lang="en-US"/>
        </a:p>
      </dgm:t>
    </dgm:pt>
    <dgm:pt modelId="{64AD2940-D023-414C-A1F6-425F35732F21}">
      <dgm:prSet/>
      <dgm:spPr/>
      <dgm:t>
        <a:bodyPr/>
        <a:lstStyle/>
        <a:p>
          <a:r>
            <a:rPr lang="en-US"/>
            <a:t>Incest</a:t>
          </a:r>
        </a:p>
      </dgm:t>
    </dgm:pt>
    <dgm:pt modelId="{D2F5776E-FB2C-475D-8FDF-4789B8586D13}" type="parTrans" cxnId="{6D8E8756-5FDD-4EB3-89FC-91AC73DFCB40}">
      <dgm:prSet/>
      <dgm:spPr/>
      <dgm:t>
        <a:bodyPr/>
        <a:lstStyle/>
        <a:p>
          <a:endParaRPr lang="en-US"/>
        </a:p>
      </dgm:t>
    </dgm:pt>
    <dgm:pt modelId="{2A65EDDB-511F-4E78-908F-657BB3C45FF5}" type="sibTrans" cxnId="{6D8E8756-5FDD-4EB3-89FC-91AC73DFCB40}">
      <dgm:prSet/>
      <dgm:spPr/>
      <dgm:t>
        <a:bodyPr/>
        <a:lstStyle/>
        <a:p>
          <a:endParaRPr lang="en-US"/>
        </a:p>
      </dgm:t>
    </dgm:pt>
    <dgm:pt modelId="{DC150613-30CB-461C-BB31-66D8D28F38A8}">
      <dgm:prSet/>
      <dgm:spPr/>
      <dgm:t>
        <a:bodyPr/>
        <a:lstStyle/>
        <a:p>
          <a:r>
            <a:rPr lang="en-US"/>
            <a:t>Statutory Rape</a:t>
          </a:r>
        </a:p>
      </dgm:t>
    </dgm:pt>
    <dgm:pt modelId="{0CE7E14D-9791-492E-9593-EEF3602DE066}" type="parTrans" cxnId="{341C300C-CED0-4986-8599-1B0D3FCF2110}">
      <dgm:prSet/>
      <dgm:spPr/>
      <dgm:t>
        <a:bodyPr/>
        <a:lstStyle/>
        <a:p>
          <a:endParaRPr lang="en-US"/>
        </a:p>
      </dgm:t>
    </dgm:pt>
    <dgm:pt modelId="{E1F53665-AFCE-4751-A3AF-4E4FC71ADC06}" type="sibTrans" cxnId="{341C300C-CED0-4986-8599-1B0D3FCF2110}">
      <dgm:prSet/>
      <dgm:spPr/>
      <dgm:t>
        <a:bodyPr/>
        <a:lstStyle/>
        <a:p>
          <a:endParaRPr lang="en-US"/>
        </a:p>
      </dgm:t>
    </dgm:pt>
    <dgm:pt modelId="{5184420B-A3BC-4D60-A8E4-C1EAE450BD98}" type="pres">
      <dgm:prSet presAssocID="{FA45B0A0-97E0-4F4E-8A7C-5DDA9FA3578A}" presName="vert0" presStyleCnt="0">
        <dgm:presLayoutVars>
          <dgm:dir/>
          <dgm:animOne val="branch"/>
          <dgm:animLvl val="lvl"/>
        </dgm:presLayoutVars>
      </dgm:prSet>
      <dgm:spPr/>
    </dgm:pt>
    <dgm:pt modelId="{9CD79969-ACC4-4DFF-ABF6-74828F7292EB}" type="pres">
      <dgm:prSet presAssocID="{A81BC94B-A980-49AB-8533-0B098C736708}" presName="thickLine" presStyleLbl="alignNode1" presStyleIdx="0" presStyleCnt="6"/>
      <dgm:spPr/>
    </dgm:pt>
    <dgm:pt modelId="{07485CBB-B6A8-46B2-B8FE-E1E8C5E1BE8F}" type="pres">
      <dgm:prSet presAssocID="{A81BC94B-A980-49AB-8533-0B098C736708}" presName="horz1" presStyleCnt="0"/>
      <dgm:spPr/>
    </dgm:pt>
    <dgm:pt modelId="{A90406CB-099C-427C-B76A-2457D5AF701D}" type="pres">
      <dgm:prSet presAssocID="{A81BC94B-A980-49AB-8533-0B098C736708}" presName="tx1" presStyleLbl="revTx" presStyleIdx="0" presStyleCnt="6"/>
      <dgm:spPr/>
    </dgm:pt>
    <dgm:pt modelId="{FC64B620-80E3-4A28-8436-C625C0097463}" type="pres">
      <dgm:prSet presAssocID="{A81BC94B-A980-49AB-8533-0B098C736708}" presName="vert1" presStyleCnt="0"/>
      <dgm:spPr/>
    </dgm:pt>
    <dgm:pt modelId="{2A5C1FBC-A959-44BD-AA1C-93348BEAC5BD}" type="pres">
      <dgm:prSet presAssocID="{8E1E6869-FACC-4561-9AD8-8F9C929F6EB3}" presName="thickLine" presStyleLbl="alignNode1" presStyleIdx="1" presStyleCnt="6"/>
      <dgm:spPr/>
    </dgm:pt>
    <dgm:pt modelId="{B3B836D9-F24B-44BB-B352-768EEB372910}" type="pres">
      <dgm:prSet presAssocID="{8E1E6869-FACC-4561-9AD8-8F9C929F6EB3}" presName="horz1" presStyleCnt="0"/>
      <dgm:spPr/>
    </dgm:pt>
    <dgm:pt modelId="{E2C7087C-B247-4A06-A017-C97D040A799D}" type="pres">
      <dgm:prSet presAssocID="{8E1E6869-FACC-4561-9AD8-8F9C929F6EB3}" presName="tx1" presStyleLbl="revTx" presStyleIdx="1" presStyleCnt="6"/>
      <dgm:spPr/>
    </dgm:pt>
    <dgm:pt modelId="{66B6EC8E-EF12-4596-BC2B-950AE4D07418}" type="pres">
      <dgm:prSet presAssocID="{8E1E6869-FACC-4561-9AD8-8F9C929F6EB3}" presName="vert1" presStyleCnt="0"/>
      <dgm:spPr/>
    </dgm:pt>
    <dgm:pt modelId="{F8691FF8-1F47-4923-9156-5441484C85DC}" type="pres">
      <dgm:prSet presAssocID="{F25406FA-D325-4F69-AC59-48C15AF3781F}" presName="thickLine" presStyleLbl="alignNode1" presStyleIdx="2" presStyleCnt="6"/>
      <dgm:spPr/>
    </dgm:pt>
    <dgm:pt modelId="{320D1114-708B-43E4-B318-5FBFE75ADF54}" type="pres">
      <dgm:prSet presAssocID="{F25406FA-D325-4F69-AC59-48C15AF3781F}" presName="horz1" presStyleCnt="0"/>
      <dgm:spPr/>
    </dgm:pt>
    <dgm:pt modelId="{57CCA3C0-3965-48DA-AA20-18F204A9AFE5}" type="pres">
      <dgm:prSet presAssocID="{F25406FA-D325-4F69-AC59-48C15AF3781F}" presName="tx1" presStyleLbl="revTx" presStyleIdx="2" presStyleCnt="6"/>
      <dgm:spPr/>
    </dgm:pt>
    <dgm:pt modelId="{C316EA35-5BEE-4FEC-8FB1-EE85711351A8}" type="pres">
      <dgm:prSet presAssocID="{F25406FA-D325-4F69-AC59-48C15AF3781F}" presName="vert1" presStyleCnt="0"/>
      <dgm:spPr/>
    </dgm:pt>
    <dgm:pt modelId="{07ED1039-D7C0-4D81-A728-BBF820529B1E}" type="pres">
      <dgm:prSet presAssocID="{EB654131-75EA-4983-8FEA-DAAB44B9DD55}" presName="thickLine" presStyleLbl="alignNode1" presStyleIdx="3" presStyleCnt="6"/>
      <dgm:spPr/>
    </dgm:pt>
    <dgm:pt modelId="{4B5547A7-4AC5-4A3F-947C-160BE5D98301}" type="pres">
      <dgm:prSet presAssocID="{EB654131-75EA-4983-8FEA-DAAB44B9DD55}" presName="horz1" presStyleCnt="0"/>
      <dgm:spPr/>
    </dgm:pt>
    <dgm:pt modelId="{91C0E38A-CCBD-4F8F-96EE-B23E31EB0EED}" type="pres">
      <dgm:prSet presAssocID="{EB654131-75EA-4983-8FEA-DAAB44B9DD55}" presName="tx1" presStyleLbl="revTx" presStyleIdx="3" presStyleCnt="6"/>
      <dgm:spPr/>
    </dgm:pt>
    <dgm:pt modelId="{AF3AB3D7-817E-40BF-833E-9291C0043C57}" type="pres">
      <dgm:prSet presAssocID="{EB654131-75EA-4983-8FEA-DAAB44B9DD55}" presName="vert1" presStyleCnt="0"/>
      <dgm:spPr/>
    </dgm:pt>
    <dgm:pt modelId="{F030793D-491B-4990-8163-D9B5908CD25F}" type="pres">
      <dgm:prSet presAssocID="{64AD2940-D023-414C-A1F6-425F35732F21}" presName="thickLine" presStyleLbl="alignNode1" presStyleIdx="4" presStyleCnt="6"/>
      <dgm:spPr/>
    </dgm:pt>
    <dgm:pt modelId="{C346C3D0-1907-45CE-A0EB-6C61FAA6B418}" type="pres">
      <dgm:prSet presAssocID="{64AD2940-D023-414C-A1F6-425F35732F21}" presName="horz1" presStyleCnt="0"/>
      <dgm:spPr/>
    </dgm:pt>
    <dgm:pt modelId="{58614198-1A9D-48E1-9C76-FE7B6C839CEF}" type="pres">
      <dgm:prSet presAssocID="{64AD2940-D023-414C-A1F6-425F35732F21}" presName="tx1" presStyleLbl="revTx" presStyleIdx="4" presStyleCnt="6"/>
      <dgm:spPr/>
    </dgm:pt>
    <dgm:pt modelId="{871723B3-53D4-4428-A937-768E5D7F088C}" type="pres">
      <dgm:prSet presAssocID="{64AD2940-D023-414C-A1F6-425F35732F21}" presName="vert1" presStyleCnt="0"/>
      <dgm:spPr/>
    </dgm:pt>
    <dgm:pt modelId="{CFFAF030-4412-44CA-A227-C6E3A806FCFE}" type="pres">
      <dgm:prSet presAssocID="{DC150613-30CB-461C-BB31-66D8D28F38A8}" presName="thickLine" presStyleLbl="alignNode1" presStyleIdx="5" presStyleCnt="6"/>
      <dgm:spPr/>
    </dgm:pt>
    <dgm:pt modelId="{4EF14CB8-B21F-49BD-B8B8-3C02F707582F}" type="pres">
      <dgm:prSet presAssocID="{DC150613-30CB-461C-BB31-66D8D28F38A8}" presName="horz1" presStyleCnt="0"/>
      <dgm:spPr/>
    </dgm:pt>
    <dgm:pt modelId="{39718E11-CE44-4F60-B547-1B83E3732B40}" type="pres">
      <dgm:prSet presAssocID="{DC150613-30CB-461C-BB31-66D8D28F38A8}" presName="tx1" presStyleLbl="revTx" presStyleIdx="5" presStyleCnt="6"/>
      <dgm:spPr/>
    </dgm:pt>
    <dgm:pt modelId="{8ED1F30B-C4AB-4B0B-B28A-DBF1C946C84E}" type="pres">
      <dgm:prSet presAssocID="{DC150613-30CB-461C-BB31-66D8D28F38A8}" presName="vert1" presStyleCnt="0"/>
      <dgm:spPr/>
    </dgm:pt>
  </dgm:ptLst>
  <dgm:cxnLst>
    <dgm:cxn modelId="{341C300C-CED0-4986-8599-1B0D3FCF2110}" srcId="{FA45B0A0-97E0-4F4E-8A7C-5DDA9FA3578A}" destId="{DC150613-30CB-461C-BB31-66D8D28F38A8}" srcOrd="5" destOrd="0" parTransId="{0CE7E14D-9791-492E-9593-EEF3602DE066}" sibTransId="{E1F53665-AFCE-4751-A3AF-4E4FC71ADC06}"/>
    <dgm:cxn modelId="{A159350D-4113-41C8-BAE1-8FB952551848}" srcId="{FA45B0A0-97E0-4F4E-8A7C-5DDA9FA3578A}" destId="{F25406FA-D325-4F69-AC59-48C15AF3781F}" srcOrd="2" destOrd="0" parTransId="{E04C1333-A908-4326-B0E1-3C087A122F42}" sibTransId="{BD4D46E7-1F12-4DB9-92D4-2594B8171E79}"/>
    <dgm:cxn modelId="{477A0E24-871C-4101-86B8-9F1FC689A3C1}" type="presOf" srcId="{F25406FA-D325-4F69-AC59-48C15AF3781F}" destId="{57CCA3C0-3965-48DA-AA20-18F204A9AFE5}" srcOrd="0" destOrd="0" presId="urn:microsoft.com/office/officeart/2008/layout/LinedList"/>
    <dgm:cxn modelId="{33D84E28-78D5-4CEF-ADD3-9B31707B7A4C}" type="presOf" srcId="{EB654131-75EA-4983-8FEA-DAAB44B9DD55}" destId="{91C0E38A-CCBD-4F8F-96EE-B23E31EB0EED}" srcOrd="0" destOrd="0" presId="urn:microsoft.com/office/officeart/2008/layout/LinedList"/>
    <dgm:cxn modelId="{A28BBD42-0719-4DFD-8F20-6FCBF2805F7E}" srcId="{FA45B0A0-97E0-4F4E-8A7C-5DDA9FA3578A}" destId="{A81BC94B-A980-49AB-8533-0B098C736708}" srcOrd="0" destOrd="0" parTransId="{2B3267AE-3F4C-400A-9A41-905A089B3450}" sibTransId="{BA1852A7-694F-43B7-893D-163017DFA0E0}"/>
    <dgm:cxn modelId="{6D8E8756-5FDD-4EB3-89FC-91AC73DFCB40}" srcId="{FA45B0A0-97E0-4F4E-8A7C-5DDA9FA3578A}" destId="{64AD2940-D023-414C-A1F6-425F35732F21}" srcOrd="4" destOrd="0" parTransId="{D2F5776E-FB2C-475D-8FDF-4789B8586D13}" sibTransId="{2A65EDDB-511F-4E78-908F-657BB3C45FF5}"/>
    <dgm:cxn modelId="{A1EE0460-BAF3-4647-96E0-3748CEBC5911}" type="presOf" srcId="{8E1E6869-FACC-4561-9AD8-8F9C929F6EB3}" destId="{E2C7087C-B247-4A06-A017-C97D040A799D}" srcOrd="0" destOrd="0" presId="urn:microsoft.com/office/officeart/2008/layout/LinedList"/>
    <dgm:cxn modelId="{5A9B8776-130C-43C1-A8EC-76A75980C683}" type="presOf" srcId="{A81BC94B-A980-49AB-8533-0B098C736708}" destId="{A90406CB-099C-427C-B76A-2457D5AF701D}" srcOrd="0" destOrd="0" presId="urn:microsoft.com/office/officeart/2008/layout/LinedList"/>
    <dgm:cxn modelId="{BCBC5F8B-FEA2-428A-A498-FE02FE152E73}" srcId="{FA45B0A0-97E0-4F4E-8A7C-5DDA9FA3578A}" destId="{8E1E6869-FACC-4561-9AD8-8F9C929F6EB3}" srcOrd="1" destOrd="0" parTransId="{6B2B28F8-EDD2-421D-9230-D03E1D283C27}" sibTransId="{7AD575F8-B042-4253-8433-013B8193B788}"/>
    <dgm:cxn modelId="{D3DE588F-B084-4C33-924D-7D91D8A4F088}" srcId="{FA45B0A0-97E0-4F4E-8A7C-5DDA9FA3578A}" destId="{EB654131-75EA-4983-8FEA-DAAB44B9DD55}" srcOrd="3" destOrd="0" parTransId="{F1A8E70A-A3E7-4D4E-9439-60BE38E67672}" sibTransId="{F8B144AB-3D12-4711-9BC5-420B4704C0FB}"/>
    <dgm:cxn modelId="{6D42A599-47FB-468B-93A4-EFDA57576F66}" type="presOf" srcId="{DC150613-30CB-461C-BB31-66D8D28F38A8}" destId="{39718E11-CE44-4F60-B547-1B83E3732B40}" srcOrd="0" destOrd="0" presId="urn:microsoft.com/office/officeart/2008/layout/LinedList"/>
    <dgm:cxn modelId="{AA8AA7E5-C500-4C0E-BB2D-B74494EB407D}" type="presOf" srcId="{64AD2940-D023-414C-A1F6-425F35732F21}" destId="{58614198-1A9D-48E1-9C76-FE7B6C839CEF}" srcOrd="0" destOrd="0" presId="urn:microsoft.com/office/officeart/2008/layout/LinedList"/>
    <dgm:cxn modelId="{90DE30E6-86C5-4982-A5B3-9B170AEE6B8E}" type="presOf" srcId="{FA45B0A0-97E0-4F4E-8A7C-5DDA9FA3578A}" destId="{5184420B-A3BC-4D60-A8E4-C1EAE450BD98}" srcOrd="0" destOrd="0" presId="urn:microsoft.com/office/officeart/2008/layout/LinedList"/>
    <dgm:cxn modelId="{0014748E-EE0B-4DC3-AD84-F98A9A724383}" type="presParOf" srcId="{5184420B-A3BC-4D60-A8E4-C1EAE450BD98}" destId="{9CD79969-ACC4-4DFF-ABF6-74828F7292EB}" srcOrd="0" destOrd="0" presId="urn:microsoft.com/office/officeart/2008/layout/LinedList"/>
    <dgm:cxn modelId="{1B5457FC-6192-49FD-84B2-D880A2FCF38B}" type="presParOf" srcId="{5184420B-A3BC-4D60-A8E4-C1EAE450BD98}" destId="{07485CBB-B6A8-46B2-B8FE-E1E8C5E1BE8F}" srcOrd="1" destOrd="0" presId="urn:microsoft.com/office/officeart/2008/layout/LinedList"/>
    <dgm:cxn modelId="{9B39112D-A29F-47FC-8859-A6245FDA366A}" type="presParOf" srcId="{07485CBB-B6A8-46B2-B8FE-E1E8C5E1BE8F}" destId="{A90406CB-099C-427C-B76A-2457D5AF701D}" srcOrd="0" destOrd="0" presId="urn:microsoft.com/office/officeart/2008/layout/LinedList"/>
    <dgm:cxn modelId="{634B3D7B-8158-4C4A-837E-6C1CC2D65EE7}" type="presParOf" srcId="{07485CBB-B6A8-46B2-B8FE-E1E8C5E1BE8F}" destId="{FC64B620-80E3-4A28-8436-C625C0097463}" srcOrd="1" destOrd="0" presId="urn:microsoft.com/office/officeart/2008/layout/LinedList"/>
    <dgm:cxn modelId="{E480302E-22CD-4244-9897-CEC697D78C92}" type="presParOf" srcId="{5184420B-A3BC-4D60-A8E4-C1EAE450BD98}" destId="{2A5C1FBC-A959-44BD-AA1C-93348BEAC5BD}" srcOrd="2" destOrd="0" presId="urn:microsoft.com/office/officeart/2008/layout/LinedList"/>
    <dgm:cxn modelId="{CBA7CBF2-5E6F-4BA5-9EAD-C0C2BFAC85F0}" type="presParOf" srcId="{5184420B-A3BC-4D60-A8E4-C1EAE450BD98}" destId="{B3B836D9-F24B-44BB-B352-768EEB372910}" srcOrd="3" destOrd="0" presId="urn:microsoft.com/office/officeart/2008/layout/LinedList"/>
    <dgm:cxn modelId="{063542B7-70EC-4C83-9502-82D5423E4212}" type="presParOf" srcId="{B3B836D9-F24B-44BB-B352-768EEB372910}" destId="{E2C7087C-B247-4A06-A017-C97D040A799D}" srcOrd="0" destOrd="0" presId="urn:microsoft.com/office/officeart/2008/layout/LinedList"/>
    <dgm:cxn modelId="{88569F00-F66C-43AB-AF19-7C49A7782D2F}" type="presParOf" srcId="{B3B836D9-F24B-44BB-B352-768EEB372910}" destId="{66B6EC8E-EF12-4596-BC2B-950AE4D07418}" srcOrd="1" destOrd="0" presId="urn:microsoft.com/office/officeart/2008/layout/LinedList"/>
    <dgm:cxn modelId="{527B0C36-B4FF-49AD-9F1F-7D8C8CF7E1C1}" type="presParOf" srcId="{5184420B-A3BC-4D60-A8E4-C1EAE450BD98}" destId="{F8691FF8-1F47-4923-9156-5441484C85DC}" srcOrd="4" destOrd="0" presId="urn:microsoft.com/office/officeart/2008/layout/LinedList"/>
    <dgm:cxn modelId="{AF737655-515C-4C50-B899-3EF63301D6C7}" type="presParOf" srcId="{5184420B-A3BC-4D60-A8E4-C1EAE450BD98}" destId="{320D1114-708B-43E4-B318-5FBFE75ADF54}" srcOrd="5" destOrd="0" presId="urn:microsoft.com/office/officeart/2008/layout/LinedList"/>
    <dgm:cxn modelId="{30D7D7B4-E227-4B77-8213-BE466418837B}" type="presParOf" srcId="{320D1114-708B-43E4-B318-5FBFE75ADF54}" destId="{57CCA3C0-3965-48DA-AA20-18F204A9AFE5}" srcOrd="0" destOrd="0" presId="urn:microsoft.com/office/officeart/2008/layout/LinedList"/>
    <dgm:cxn modelId="{D2B280BA-4FD2-4927-8116-E263304E9C56}" type="presParOf" srcId="{320D1114-708B-43E4-B318-5FBFE75ADF54}" destId="{C316EA35-5BEE-4FEC-8FB1-EE85711351A8}" srcOrd="1" destOrd="0" presId="urn:microsoft.com/office/officeart/2008/layout/LinedList"/>
    <dgm:cxn modelId="{CA8974E9-A112-4CE8-A50A-F20881151E67}" type="presParOf" srcId="{5184420B-A3BC-4D60-A8E4-C1EAE450BD98}" destId="{07ED1039-D7C0-4D81-A728-BBF820529B1E}" srcOrd="6" destOrd="0" presId="urn:microsoft.com/office/officeart/2008/layout/LinedList"/>
    <dgm:cxn modelId="{BF85D01F-6BC9-4859-BB2C-D15C063AE1FD}" type="presParOf" srcId="{5184420B-A3BC-4D60-A8E4-C1EAE450BD98}" destId="{4B5547A7-4AC5-4A3F-947C-160BE5D98301}" srcOrd="7" destOrd="0" presId="urn:microsoft.com/office/officeart/2008/layout/LinedList"/>
    <dgm:cxn modelId="{24E30B39-6164-49E9-9F4A-BDAC585EB51E}" type="presParOf" srcId="{4B5547A7-4AC5-4A3F-947C-160BE5D98301}" destId="{91C0E38A-CCBD-4F8F-96EE-B23E31EB0EED}" srcOrd="0" destOrd="0" presId="urn:microsoft.com/office/officeart/2008/layout/LinedList"/>
    <dgm:cxn modelId="{3C2D5FC7-EE93-4AC9-833C-72841BF25B2D}" type="presParOf" srcId="{4B5547A7-4AC5-4A3F-947C-160BE5D98301}" destId="{AF3AB3D7-817E-40BF-833E-9291C0043C57}" srcOrd="1" destOrd="0" presId="urn:microsoft.com/office/officeart/2008/layout/LinedList"/>
    <dgm:cxn modelId="{461D0140-1737-4680-905A-0C7B1F132021}" type="presParOf" srcId="{5184420B-A3BC-4D60-A8E4-C1EAE450BD98}" destId="{F030793D-491B-4990-8163-D9B5908CD25F}" srcOrd="8" destOrd="0" presId="urn:microsoft.com/office/officeart/2008/layout/LinedList"/>
    <dgm:cxn modelId="{044D717B-0AA1-4123-A8D8-B83B4B43DBDF}" type="presParOf" srcId="{5184420B-A3BC-4D60-A8E4-C1EAE450BD98}" destId="{C346C3D0-1907-45CE-A0EB-6C61FAA6B418}" srcOrd="9" destOrd="0" presId="urn:microsoft.com/office/officeart/2008/layout/LinedList"/>
    <dgm:cxn modelId="{C2DDC2AE-FEC8-4494-98CC-CD0E34630BAE}" type="presParOf" srcId="{C346C3D0-1907-45CE-A0EB-6C61FAA6B418}" destId="{58614198-1A9D-48E1-9C76-FE7B6C839CEF}" srcOrd="0" destOrd="0" presId="urn:microsoft.com/office/officeart/2008/layout/LinedList"/>
    <dgm:cxn modelId="{6AFB9345-DBED-4D71-B68B-F7DB700DC059}" type="presParOf" srcId="{C346C3D0-1907-45CE-A0EB-6C61FAA6B418}" destId="{871723B3-53D4-4428-A937-768E5D7F088C}" srcOrd="1" destOrd="0" presId="urn:microsoft.com/office/officeart/2008/layout/LinedList"/>
    <dgm:cxn modelId="{EF6205A3-FA24-4E05-9447-7B04E0A31BD4}" type="presParOf" srcId="{5184420B-A3BC-4D60-A8E4-C1EAE450BD98}" destId="{CFFAF030-4412-44CA-A227-C6E3A806FCFE}" srcOrd="10" destOrd="0" presId="urn:microsoft.com/office/officeart/2008/layout/LinedList"/>
    <dgm:cxn modelId="{0B23C862-DF8F-426D-AFDC-10B472062170}" type="presParOf" srcId="{5184420B-A3BC-4D60-A8E4-C1EAE450BD98}" destId="{4EF14CB8-B21F-49BD-B8B8-3C02F707582F}" srcOrd="11" destOrd="0" presId="urn:microsoft.com/office/officeart/2008/layout/LinedList"/>
    <dgm:cxn modelId="{36011981-A406-4FC9-9970-6B4B941B7E92}" type="presParOf" srcId="{4EF14CB8-B21F-49BD-B8B8-3C02F707582F}" destId="{39718E11-CE44-4F60-B547-1B83E3732B40}" srcOrd="0" destOrd="0" presId="urn:microsoft.com/office/officeart/2008/layout/LinedList"/>
    <dgm:cxn modelId="{F95C2134-CC7D-4E68-8CFE-D75907C19314}" type="presParOf" srcId="{4EF14CB8-B21F-49BD-B8B8-3C02F707582F}" destId="{8ED1F30B-C4AB-4B0B-B28A-DBF1C946C84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6B5AEF-07FF-44DC-A097-9570487686F6}" type="doc">
      <dgm:prSet loTypeId="urn:microsoft.com/office/officeart/2005/8/layout/bProcess2" loCatId="process" qsTypeId="urn:microsoft.com/office/officeart/2005/8/quickstyle/simple1" qsCatId="simple" csTypeId="urn:microsoft.com/office/officeart/2005/8/colors/colorful5" csCatId="colorful" phldr="1"/>
      <dgm:spPr/>
      <dgm:t>
        <a:bodyPr/>
        <a:lstStyle/>
        <a:p>
          <a:endParaRPr lang="en-US"/>
        </a:p>
      </dgm:t>
    </dgm:pt>
    <dgm:pt modelId="{F325F9F6-BC63-42AA-B88C-471192B5D16F}">
      <dgm:prSet/>
      <dgm:spPr/>
      <dgm:t>
        <a:bodyPr/>
        <a:lstStyle/>
        <a:p>
          <a:r>
            <a:rPr lang="en-US" b="1"/>
            <a:t>Complainant</a:t>
          </a:r>
          <a:r>
            <a:rPr lang="en-US"/>
            <a:t>:  an individual who is alleged to be the victim of conduct that could constitute sexual harassment or discrimination.</a:t>
          </a:r>
        </a:p>
      </dgm:t>
    </dgm:pt>
    <dgm:pt modelId="{5EEF18CB-633B-4653-9B16-60D7F2E6CF04}" type="parTrans" cxnId="{63B22068-D4E6-4506-8874-376A158BB06C}">
      <dgm:prSet/>
      <dgm:spPr/>
      <dgm:t>
        <a:bodyPr/>
        <a:lstStyle/>
        <a:p>
          <a:endParaRPr lang="en-US"/>
        </a:p>
      </dgm:t>
    </dgm:pt>
    <dgm:pt modelId="{48A1E206-BA9F-44B0-840F-1420F01CA995}" type="sibTrans" cxnId="{63B22068-D4E6-4506-8874-376A158BB06C}">
      <dgm:prSet/>
      <dgm:spPr/>
      <dgm:t>
        <a:bodyPr/>
        <a:lstStyle/>
        <a:p>
          <a:endParaRPr lang="en-US"/>
        </a:p>
      </dgm:t>
    </dgm:pt>
    <dgm:pt modelId="{41247F49-DFF6-4C00-B966-63E9F3333121}">
      <dgm:prSet/>
      <dgm:spPr/>
      <dgm:t>
        <a:bodyPr/>
        <a:lstStyle/>
        <a:p>
          <a:r>
            <a:rPr lang="en-US"/>
            <a:t>May be a student, an applicant, employee or anyone attempting to access an educational program or activity.</a:t>
          </a:r>
        </a:p>
      </dgm:t>
    </dgm:pt>
    <dgm:pt modelId="{1C25188D-9A15-4CA2-A3EC-4C980BA0D9E0}" type="parTrans" cxnId="{D77D62B6-891B-4377-B988-230DE64A2E9F}">
      <dgm:prSet/>
      <dgm:spPr/>
      <dgm:t>
        <a:bodyPr/>
        <a:lstStyle/>
        <a:p>
          <a:endParaRPr lang="en-US"/>
        </a:p>
      </dgm:t>
    </dgm:pt>
    <dgm:pt modelId="{371171EA-AEDA-42A0-A015-9BD65C4D278A}" type="sibTrans" cxnId="{D77D62B6-891B-4377-B988-230DE64A2E9F}">
      <dgm:prSet/>
      <dgm:spPr/>
      <dgm:t>
        <a:bodyPr/>
        <a:lstStyle/>
        <a:p>
          <a:endParaRPr lang="en-US"/>
        </a:p>
      </dgm:t>
    </dgm:pt>
    <dgm:pt modelId="{970C8592-C7DF-47E5-B895-F08CC51079AC}">
      <dgm:prSet/>
      <dgm:spPr/>
      <dgm:t>
        <a:bodyPr/>
        <a:lstStyle/>
        <a:p>
          <a:r>
            <a:rPr lang="en-US" b="1"/>
            <a:t>Respondent</a:t>
          </a:r>
          <a:r>
            <a:rPr lang="en-US"/>
            <a:t>: an individual alleged to have violated T IX’s prohibition of sexual harassment</a:t>
          </a:r>
        </a:p>
      </dgm:t>
    </dgm:pt>
    <dgm:pt modelId="{9ACA3293-2D21-4F94-8166-26C42B481AAA}" type="parTrans" cxnId="{240863C9-197E-4702-82E5-AF2913D1207C}">
      <dgm:prSet/>
      <dgm:spPr/>
      <dgm:t>
        <a:bodyPr/>
        <a:lstStyle/>
        <a:p>
          <a:endParaRPr lang="en-US"/>
        </a:p>
      </dgm:t>
    </dgm:pt>
    <dgm:pt modelId="{F2C52876-1193-42A6-A979-7F8B2E100E17}" type="sibTrans" cxnId="{240863C9-197E-4702-82E5-AF2913D1207C}">
      <dgm:prSet/>
      <dgm:spPr/>
      <dgm:t>
        <a:bodyPr/>
        <a:lstStyle/>
        <a:p>
          <a:endParaRPr lang="en-US"/>
        </a:p>
      </dgm:t>
    </dgm:pt>
    <dgm:pt modelId="{244DF64A-47E9-4407-A29A-B17458269289}" type="pres">
      <dgm:prSet presAssocID="{196B5AEF-07FF-44DC-A097-9570487686F6}" presName="diagram" presStyleCnt="0">
        <dgm:presLayoutVars>
          <dgm:dir/>
          <dgm:resizeHandles/>
        </dgm:presLayoutVars>
      </dgm:prSet>
      <dgm:spPr/>
    </dgm:pt>
    <dgm:pt modelId="{24BFE65F-0028-401A-BC49-337CF582854F}" type="pres">
      <dgm:prSet presAssocID="{F325F9F6-BC63-42AA-B88C-471192B5D16F}" presName="firstNode" presStyleLbl="node1" presStyleIdx="0" presStyleCnt="2">
        <dgm:presLayoutVars>
          <dgm:bulletEnabled val="1"/>
        </dgm:presLayoutVars>
      </dgm:prSet>
      <dgm:spPr/>
    </dgm:pt>
    <dgm:pt modelId="{537C5C23-C8FA-476F-82EF-BF81E40DF887}" type="pres">
      <dgm:prSet presAssocID="{48A1E206-BA9F-44B0-840F-1420F01CA995}" presName="sibTrans" presStyleLbl="sibTrans2D1" presStyleIdx="0" presStyleCnt="1"/>
      <dgm:spPr/>
    </dgm:pt>
    <dgm:pt modelId="{99450C00-7C66-4190-838B-21423B2F5680}" type="pres">
      <dgm:prSet presAssocID="{970C8592-C7DF-47E5-B895-F08CC51079AC}" presName="lastNode" presStyleLbl="node1" presStyleIdx="1" presStyleCnt="2">
        <dgm:presLayoutVars>
          <dgm:bulletEnabled val="1"/>
        </dgm:presLayoutVars>
      </dgm:prSet>
      <dgm:spPr/>
    </dgm:pt>
  </dgm:ptLst>
  <dgm:cxnLst>
    <dgm:cxn modelId="{22877729-452E-4DDE-837B-9A89747CB65F}" type="presOf" srcId="{48A1E206-BA9F-44B0-840F-1420F01CA995}" destId="{537C5C23-C8FA-476F-82EF-BF81E40DF887}" srcOrd="0" destOrd="0" presId="urn:microsoft.com/office/officeart/2005/8/layout/bProcess2"/>
    <dgm:cxn modelId="{852C203B-9D65-494F-B67D-5A9414EFAFF6}" type="presOf" srcId="{196B5AEF-07FF-44DC-A097-9570487686F6}" destId="{244DF64A-47E9-4407-A29A-B17458269289}" srcOrd="0" destOrd="0" presId="urn:microsoft.com/office/officeart/2005/8/layout/bProcess2"/>
    <dgm:cxn modelId="{EC133D45-C8CC-4F15-AE63-99C0CD152224}" type="presOf" srcId="{F325F9F6-BC63-42AA-B88C-471192B5D16F}" destId="{24BFE65F-0028-401A-BC49-337CF582854F}" srcOrd="0" destOrd="0" presId="urn:microsoft.com/office/officeart/2005/8/layout/bProcess2"/>
    <dgm:cxn modelId="{63B22068-D4E6-4506-8874-376A158BB06C}" srcId="{196B5AEF-07FF-44DC-A097-9570487686F6}" destId="{F325F9F6-BC63-42AA-B88C-471192B5D16F}" srcOrd="0" destOrd="0" parTransId="{5EEF18CB-633B-4653-9B16-60D7F2E6CF04}" sibTransId="{48A1E206-BA9F-44B0-840F-1420F01CA995}"/>
    <dgm:cxn modelId="{6394EEA4-250B-4851-9429-0C506EFF6363}" type="presOf" srcId="{41247F49-DFF6-4C00-B966-63E9F3333121}" destId="{24BFE65F-0028-401A-BC49-337CF582854F}" srcOrd="0" destOrd="1" presId="urn:microsoft.com/office/officeart/2005/8/layout/bProcess2"/>
    <dgm:cxn modelId="{D77D62B6-891B-4377-B988-230DE64A2E9F}" srcId="{F325F9F6-BC63-42AA-B88C-471192B5D16F}" destId="{41247F49-DFF6-4C00-B966-63E9F3333121}" srcOrd="0" destOrd="0" parTransId="{1C25188D-9A15-4CA2-A3EC-4C980BA0D9E0}" sibTransId="{371171EA-AEDA-42A0-A015-9BD65C4D278A}"/>
    <dgm:cxn modelId="{240863C9-197E-4702-82E5-AF2913D1207C}" srcId="{196B5AEF-07FF-44DC-A097-9570487686F6}" destId="{970C8592-C7DF-47E5-B895-F08CC51079AC}" srcOrd="1" destOrd="0" parTransId="{9ACA3293-2D21-4F94-8166-26C42B481AAA}" sibTransId="{F2C52876-1193-42A6-A979-7F8B2E100E17}"/>
    <dgm:cxn modelId="{1C342ADD-2A67-4263-B63C-9E9127E331C3}" type="presOf" srcId="{970C8592-C7DF-47E5-B895-F08CC51079AC}" destId="{99450C00-7C66-4190-838B-21423B2F5680}" srcOrd="0" destOrd="0" presId="urn:microsoft.com/office/officeart/2005/8/layout/bProcess2"/>
    <dgm:cxn modelId="{B8A1EF56-3E9B-4CFF-822C-77DC6F1D59B3}" type="presParOf" srcId="{244DF64A-47E9-4407-A29A-B17458269289}" destId="{24BFE65F-0028-401A-BC49-337CF582854F}" srcOrd="0" destOrd="0" presId="urn:microsoft.com/office/officeart/2005/8/layout/bProcess2"/>
    <dgm:cxn modelId="{0174C26D-6668-48AB-8F50-10232C57A2DD}" type="presParOf" srcId="{244DF64A-47E9-4407-A29A-B17458269289}" destId="{537C5C23-C8FA-476F-82EF-BF81E40DF887}" srcOrd="1" destOrd="0" presId="urn:microsoft.com/office/officeart/2005/8/layout/bProcess2"/>
    <dgm:cxn modelId="{FFB9785B-9894-4395-8BB9-18A5B8572866}" type="presParOf" srcId="{244DF64A-47E9-4407-A29A-B17458269289}" destId="{99450C00-7C66-4190-838B-21423B2F5680}" srcOrd="2" destOrd="0" presId="urn:microsoft.com/office/officeart/2005/8/layout/b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1C8A1-EB43-4FD8-94A9-F7BF3CE9C0DD}">
      <dsp:nvSpPr>
        <dsp:cNvPr id="0" name=""/>
        <dsp:cNvSpPr/>
      </dsp:nvSpPr>
      <dsp:spPr>
        <a:xfrm>
          <a:off x="1477857" y="21548"/>
          <a:ext cx="5911428" cy="1031019"/>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698" tIns="261879" rIns="114698" bIns="261879" numCol="1" spcCol="1270" anchor="ctr" anchorCtr="0">
          <a:noAutofit/>
        </a:bodyPr>
        <a:lstStyle/>
        <a:p>
          <a:pPr marL="0" lvl="0" indent="0" algn="l" defTabSz="577850">
            <a:lnSpc>
              <a:spcPct val="90000"/>
            </a:lnSpc>
            <a:spcBef>
              <a:spcPct val="0"/>
            </a:spcBef>
            <a:spcAft>
              <a:spcPct val="35000"/>
            </a:spcAft>
            <a:buNone/>
          </a:pPr>
          <a:r>
            <a:rPr lang="en-US" sz="1300" b="1" kern="1200" dirty="0">
              <a:latin typeface="Verdana" panose="020B0604030504040204" pitchFamily="34" charset="0"/>
              <a:ea typeface="Verdana" panose="020B0604030504040204" pitchFamily="34" charset="0"/>
              <a:cs typeface="Arial" panose="020B0604020202020204" pitchFamily="34" charset="0"/>
            </a:rPr>
            <a:t>the federal regulations and Board policies governing sexual harassment.</a:t>
          </a:r>
        </a:p>
      </dsp:txBody>
      <dsp:txXfrm>
        <a:off x="1477857" y="21548"/>
        <a:ext cx="5911428" cy="1031019"/>
      </dsp:txXfrm>
    </dsp:sp>
    <dsp:sp modelId="{A74E0DC1-5AE1-4CEB-BC05-F90D720C966A}">
      <dsp:nvSpPr>
        <dsp:cNvPr id="0" name=""/>
        <dsp:cNvSpPr/>
      </dsp:nvSpPr>
      <dsp:spPr>
        <a:xfrm>
          <a:off x="0" y="17589"/>
          <a:ext cx="1477857" cy="103101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78203" tIns="101842" rIns="78203" bIns="101842" numCol="1" spcCol="1270" anchor="ctr" anchorCtr="0">
          <a:noAutofit/>
        </a:bodyPr>
        <a:lstStyle/>
        <a:p>
          <a:pPr marL="0" lvl="0" indent="0" algn="ctr" defTabSz="666750">
            <a:lnSpc>
              <a:spcPct val="90000"/>
            </a:lnSpc>
            <a:spcBef>
              <a:spcPct val="0"/>
            </a:spcBef>
            <a:spcAft>
              <a:spcPct val="35000"/>
            </a:spcAft>
            <a:buNone/>
          </a:pPr>
          <a:r>
            <a:rPr lang="en-US" sz="1500" b="1" kern="1200">
              <a:solidFill>
                <a:schemeClr val="bg1"/>
              </a:solidFill>
              <a:latin typeface="Verdana" panose="020B0604030504040204" pitchFamily="34" charset="0"/>
              <a:ea typeface="Verdana" panose="020B0604030504040204" pitchFamily="34" charset="0"/>
              <a:cs typeface="Arial" panose="020B0604020202020204" pitchFamily="34" charset="0"/>
            </a:rPr>
            <a:t>KNOW</a:t>
          </a:r>
        </a:p>
      </dsp:txBody>
      <dsp:txXfrm>
        <a:off x="0" y="17589"/>
        <a:ext cx="1477857" cy="1031019"/>
      </dsp:txXfrm>
    </dsp:sp>
    <dsp:sp modelId="{BD394240-57F1-41D9-9B50-D0D6A518B133}">
      <dsp:nvSpPr>
        <dsp:cNvPr id="0" name=""/>
        <dsp:cNvSpPr/>
      </dsp:nvSpPr>
      <dsp:spPr>
        <a:xfrm>
          <a:off x="1477857" y="1100686"/>
          <a:ext cx="5911428" cy="1031019"/>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698" tIns="261879" rIns="114698" bIns="261879" numCol="1" spcCol="1270" anchor="ctr" anchorCtr="0">
          <a:noAutofit/>
        </a:bodyPr>
        <a:lstStyle/>
        <a:p>
          <a:pPr marL="0" lvl="0" indent="0" algn="l" defTabSz="577850">
            <a:lnSpc>
              <a:spcPct val="90000"/>
            </a:lnSpc>
            <a:spcBef>
              <a:spcPct val="0"/>
            </a:spcBef>
            <a:spcAft>
              <a:spcPct val="35000"/>
            </a:spcAft>
            <a:buNone/>
          </a:pPr>
          <a:r>
            <a:rPr lang="en-US" sz="1300" b="1" kern="1200" dirty="0">
              <a:latin typeface="Verdana" panose="020B0604030504040204" pitchFamily="34" charset="0"/>
              <a:ea typeface="Verdana" panose="020B0604030504040204" pitchFamily="34" charset="0"/>
              <a:cs typeface="Arial" panose="020B0604020202020204" pitchFamily="34" charset="0"/>
            </a:rPr>
            <a:t>your obligations under Title IX and Board policies.</a:t>
          </a:r>
        </a:p>
      </dsp:txBody>
      <dsp:txXfrm>
        <a:off x="1477857" y="1100686"/>
        <a:ext cx="5911428" cy="1031019"/>
      </dsp:txXfrm>
    </dsp:sp>
    <dsp:sp modelId="{AE73F3C5-9EE2-4760-883B-AC907E480A22}">
      <dsp:nvSpPr>
        <dsp:cNvPr id="0" name=""/>
        <dsp:cNvSpPr/>
      </dsp:nvSpPr>
      <dsp:spPr>
        <a:xfrm>
          <a:off x="0" y="1094871"/>
          <a:ext cx="1477857" cy="103101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78203" tIns="101842" rIns="78203" bIns="101842" numCol="1" spcCol="1270" anchor="ctr" anchorCtr="0">
          <a:noAutofit/>
        </a:bodyPr>
        <a:lstStyle/>
        <a:p>
          <a:pPr marL="0" lvl="0" indent="0" algn="ctr" defTabSz="666750">
            <a:lnSpc>
              <a:spcPct val="90000"/>
            </a:lnSpc>
            <a:spcBef>
              <a:spcPct val="0"/>
            </a:spcBef>
            <a:spcAft>
              <a:spcPct val="35000"/>
            </a:spcAft>
            <a:buNone/>
          </a:pPr>
          <a:r>
            <a:rPr lang="en-US" sz="1500" b="1" kern="1200">
              <a:solidFill>
                <a:schemeClr val="bg1"/>
              </a:solidFill>
              <a:latin typeface="Verdana" panose="020B0604030504040204" pitchFamily="34" charset="0"/>
              <a:ea typeface="Verdana" panose="020B0604030504040204" pitchFamily="34" charset="0"/>
              <a:cs typeface="Arial" panose="020B0604020202020204" pitchFamily="34" charset="0"/>
            </a:rPr>
            <a:t>Understand</a:t>
          </a:r>
        </a:p>
      </dsp:txBody>
      <dsp:txXfrm>
        <a:off x="0" y="1094871"/>
        <a:ext cx="1477857" cy="1031019"/>
      </dsp:txXfrm>
    </dsp:sp>
    <dsp:sp modelId="{233B876A-D7F8-410E-A9B1-D8316EB1E767}">
      <dsp:nvSpPr>
        <dsp:cNvPr id="0" name=""/>
        <dsp:cNvSpPr/>
      </dsp:nvSpPr>
      <dsp:spPr>
        <a:xfrm>
          <a:off x="1477857" y="2187752"/>
          <a:ext cx="5911428" cy="1031019"/>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698" tIns="261879" rIns="114698" bIns="261879" numCol="1" spcCol="1270" anchor="ctr" anchorCtr="0">
          <a:noAutofit/>
        </a:bodyPr>
        <a:lstStyle/>
        <a:p>
          <a:pPr marL="0" lvl="0" indent="0" algn="l" defTabSz="577850">
            <a:lnSpc>
              <a:spcPct val="90000"/>
            </a:lnSpc>
            <a:spcBef>
              <a:spcPct val="0"/>
            </a:spcBef>
            <a:spcAft>
              <a:spcPct val="35000"/>
            </a:spcAft>
            <a:buNone/>
          </a:pPr>
          <a:r>
            <a:rPr lang="en-US" sz="1300" b="1" kern="1200">
              <a:solidFill>
                <a:schemeClr val="tx1"/>
              </a:solidFill>
              <a:latin typeface="Verdana" panose="020B0604030504040204" pitchFamily="34" charset="0"/>
              <a:ea typeface="Verdana" panose="020B0604030504040204" pitchFamily="34" charset="0"/>
              <a:cs typeface="Arial" panose="020B0604020202020204" pitchFamily="34" charset="0"/>
            </a:rPr>
            <a:t>what actions constitute sexual harassment.</a:t>
          </a:r>
        </a:p>
      </dsp:txBody>
      <dsp:txXfrm>
        <a:off x="1477857" y="2187752"/>
        <a:ext cx="5911428" cy="1031019"/>
      </dsp:txXfrm>
    </dsp:sp>
    <dsp:sp modelId="{0D93B0D2-6371-4005-A405-F18870C5DDD9}">
      <dsp:nvSpPr>
        <dsp:cNvPr id="0" name=""/>
        <dsp:cNvSpPr/>
      </dsp:nvSpPr>
      <dsp:spPr>
        <a:xfrm>
          <a:off x="0" y="2187752"/>
          <a:ext cx="1477857" cy="103101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78203" tIns="101842" rIns="78203" bIns="101842" numCol="1" spcCol="1270" anchor="ctr" anchorCtr="0">
          <a:noAutofit/>
        </a:bodyPr>
        <a:lstStyle/>
        <a:p>
          <a:pPr marL="0" lvl="0" indent="0" algn="ctr" defTabSz="666750">
            <a:lnSpc>
              <a:spcPct val="90000"/>
            </a:lnSpc>
            <a:spcBef>
              <a:spcPct val="0"/>
            </a:spcBef>
            <a:spcAft>
              <a:spcPct val="35000"/>
            </a:spcAft>
            <a:buNone/>
          </a:pPr>
          <a:r>
            <a:rPr lang="en-US" sz="1500" b="1" kern="1200">
              <a:solidFill>
                <a:schemeClr val="bg1"/>
              </a:solidFill>
              <a:latin typeface="Verdana" panose="020B0604030504040204" pitchFamily="34" charset="0"/>
              <a:ea typeface="Verdana" panose="020B0604030504040204" pitchFamily="34" charset="0"/>
              <a:cs typeface="Arial" panose="020B0604020202020204" pitchFamily="34" charset="0"/>
            </a:rPr>
            <a:t>Identify</a:t>
          </a:r>
        </a:p>
      </dsp:txBody>
      <dsp:txXfrm>
        <a:off x="0" y="2187752"/>
        <a:ext cx="1477857" cy="1031019"/>
      </dsp:txXfrm>
    </dsp:sp>
    <dsp:sp modelId="{F0FF51E0-4747-47AF-ACD4-2EFF4A4648A1}">
      <dsp:nvSpPr>
        <dsp:cNvPr id="0" name=""/>
        <dsp:cNvSpPr/>
      </dsp:nvSpPr>
      <dsp:spPr>
        <a:xfrm>
          <a:off x="1477857" y="3280632"/>
          <a:ext cx="5911428" cy="1031019"/>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698" tIns="261879" rIns="114698" bIns="261879" numCol="1" spcCol="1270" anchor="ctr" anchorCtr="0">
          <a:noAutofit/>
        </a:bodyPr>
        <a:lstStyle/>
        <a:p>
          <a:pPr marL="0" lvl="0" indent="0" algn="l" defTabSz="577850">
            <a:lnSpc>
              <a:spcPct val="90000"/>
            </a:lnSpc>
            <a:spcBef>
              <a:spcPct val="0"/>
            </a:spcBef>
            <a:spcAft>
              <a:spcPct val="35000"/>
            </a:spcAft>
            <a:buNone/>
          </a:pPr>
          <a:r>
            <a:rPr lang="en-US" sz="1300" b="1" kern="1200">
              <a:solidFill>
                <a:schemeClr val="tx1"/>
              </a:solidFill>
              <a:latin typeface="Verdana" panose="020B0604030504040204" pitchFamily="34" charset="0"/>
              <a:ea typeface="Verdana" panose="020B0604030504040204" pitchFamily="34" charset="0"/>
              <a:cs typeface="Arial" panose="020B0604020202020204" pitchFamily="34" charset="0"/>
            </a:rPr>
            <a:t>Appropriately to reports or allegations of sexual harassment.</a:t>
          </a:r>
        </a:p>
      </dsp:txBody>
      <dsp:txXfrm>
        <a:off x="1477857" y="3280632"/>
        <a:ext cx="5911428" cy="1031019"/>
      </dsp:txXfrm>
    </dsp:sp>
    <dsp:sp modelId="{8C53EEC0-AD43-44B0-A5F4-F719A0BE50AA}">
      <dsp:nvSpPr>
        <dsp:cNvPr id="0" name=""/>
        <dsp:cNvSpPr/>
      </dsp:nvSpPr>
      <dsp:spPr>
        <a:xfrm>
          <a:off x="0" y="3280632"/>
          <a:ext cx="1477857" cy="103101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78203" tIns="101842" rIns="78203" bIns="101842" numCol="1" spcCol="1270" anchor="ctr" anchorCtr="0">
          <a:noAutofit/>
        </a:bodyPr>
        <a:lstStyle/>
        <a:p>
          <a:pPr marL="0" lvl="0" indent="0" algn="ctr" defTabSz="577850">
            <a:lnSpc>
              <a:spcPct val="90000"/>
            </a:lnSpc>
            <a:spcBef>
              <a:spcPct val="0"/>
            </a:spcBef>
            <a:spcAft>
              <a:spcPct val="35000"/>
            </a:spcAft>
            <a:buNone/>
          </a:pPr>
          <a:r>
            <a:rPr lang="en-US" sz="1300" b="1" kern="1200">
              <a:solidFill>
                <a:schemeClr val="tx1"/>
              </a:solidFill>
              <a:latin typeface="Verdana" panose="020B0604030504040204" pitchFamily="34" charset="0"/>
              <a:ea typeface="Verdana" panose="020B0604030504040204" pitchFamily="34" charset="0"/>
              <a:cs typeface="Arial" panose="020B0604020202020204" pitchFamily="34" charset="0"/>
            </a:rPr>
            <a:t>Respond</a:t>
          </a:r>
        </a:p>
      </dsp:txBody>
      <dsp:txXfrm>
        <a:off x="0" y="3280632"/>
        <a:ext cx="1477857" cy="10310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79969-ACC4-4DFF-ABF6-74828F7292EB}">
      <dsp:nvSpPr>
        <dsp:cNvPr id="0" name=""/>
        <dsp:cNvSpPr/>
      </dsp:nvSpPr>
      <dsp:spPr>
        <a:xfrm>
          <a:off x="0" y="2187"/>
          <a:ext cx="35853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0406CB-099C-427C-B76A-2457D5AF701D}">
      <dsp:nvSpPr>
        <dsp:cNvPr id="0" name=""/>
        <dsp:cNvSpPr/>
      </dsp:nvSpPr>
      <dsp:spPr>
        <a:xfrm>
          <a:off x="0" y="2187"/>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Forcible Rape</a:t>
          </a:r>
        </a:p>
      </dsp:txBody>
      <dsp:txXfrm>
        <a:off x="0" y="2187"/>
        <a:ext cx="3585312" cy="746058"/>
      </dsp:txXfrm>
    </dsp:sp>
    <dsp:sp modelId="{2A5C1FBC-A959-44BD-AA1C-93348BEAC5BD}">
      <dsp:nvSpPr>
        <dsp:cNvPr id="0" name=""/>
        <dsp:cNvSpPr/>
      </dsp:nvSpPr>
      <dsp:spPr>
        <a:xfrm>
          <a:off x="0" y="748246"/>
          <a:ext cx="3585312" cy="0"/>
        </a:xfrm>
        <a:prstGeom prst="line">
          <a:avLst/>
        </a:prstGeom>
        <a:solidFill>
          <a:schemeClr val="accent5">
            <a:hueOff val="-1351709"/>
            <a:satOff val="-3484"/>
            <a:lumOff val="-2353"/>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C7087C-B247-4A06-A017-C97D040A799D}">
      <dsp:nvSpPr>
        <dsp:cNvPr id="0" name=""/>
        <dsp:cNvSpPr/>
      </dsp:nvSpPr>
      <dsp:spPr>
        <a:xfrm>
          <a:off x="0" y="748246"/>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Forcible Sodomy</a:t>
          </a:r>
        </a:p>
      </dsp:txBody>
      <dsp:txXfrm>
        <a:off x="0" y="748246"/>
        <a:ext cx="3585312" cy="746058"/>
      </dsp:txXfrm>
    </dsp:sp>
    <dsp:sp modelId="{F8691FF8-1F47-4923-9156-5441484C85DC}">
      <dsp:nvSpPr>
        <dsp:cNvPr id="0" name=""/>
        <dsp:cNvSpPr/>
      </dsp:nvSpPr>
      <dsp:spPr>
        <a:xfrm>
          <a:off x="0" y="1494304"/>
          <a:ext cx="3585312" cy="0"/>
        </a:xfrm>
        <a:prstGeom prst="line">
          <a:avLst/>
        </a:prstGeom>
        <a:solidFill>
          <a:schemeClr val="accent5">
            <a:hueOff val="-2703417"/>
            <a:satOff val="-6968"/>
            <a:lumOff val="-4706"/>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CA3C0-3965-48DA-AA20-18F204A9AFE5}">
      <dsp:nvSpPr>
        <dsp:cNvPr id="0" name=""/>
        <dsp:cNvSpPr/>
      </dsp:nvSpPr>
      <dsp:spPr>
        <a:xfrm>
          <a:off x="0" y="1494304"/>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Sexual Assault with an Object</a:t>
          </a:r>
        </a:p>
      </dsp:txBody>
      <dsp:txXfrm>
        <a:off x="0" y="1494304"/>
        <a:ext cx="3585312" cy="746058"/>
      </dsp:txXfrm>
    </dsp:sp>
    <dsp:sp modelId="{07ED1039-D7C0-4D81-A728-BBF820529B1E}">
      <dsp:nvSpPr>
        <dsp:cNvPr id="0" name=""/>
        <dsp:cNvSpPr/>
      </dsp:nvSpPr>
      <dsp:spPr>
        <a:xfrm>
          <a:off x="0" y="2240362"/>
          <a:ext cx="3585312" cy="0"/>
        </a:xfrm>
        <a:prstGeom prst="line">
          <a:avLst/>
        </a:prstGeom>
        <a:solidFill>
          <a:schemeClr val="accent5">
            <a:hueOff val="-4055126"/>
            <a:satOff val="-10451"/>
            <a:lumOff val="-7059"/>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C0E38A-CCBD-4F8F-96EE-B23E31EB0EED}">
      <dsp:nvSpPr>
        <dsp:cNvPr id="0" name=""/>
        <dsp:cNvSpPr/>
      </dsp:nvSpPr>
      <dsp:spPr>
        <a:xfrm>
          <a:off x="0" y="2240363"/>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Forcible Fondling (i.e., breasts, buttocks or groin)</a:t>
          </a:r>
        </a:p>
      </dsp:txBody>
      <dsp:txXfrm>
        <a:off x="0" y="2240363"/>
        <a:ext cx="3585312" cy="746058"/>
      </dsp:txXfrm>
    </dsp:sp>
    <dsp:sp modelId="{F030793D-491B-4990-8163-D9B5908CD25F}">
      <dsp:nvSpPr>
        <dsp:cNvPr id="0" name=""/>
        <dsp:cNvSpPr/>
      </dsp:nvSpPr>
      <dsp:spPr>
        <a:xfrm>
          <a:off x="0" y="2986421"/>
          <a:ext cx="3585312" cy="0"/>
        </a:xfrm>
        <a:prstGeom prst="line">
          <a:avLst/>
        </a:prstGeom>
        <a:solidFill>
          <a:schemeClr val="accent5">
            <a:hueOff val="-5406834"/>
            <a:satOff val="-13935"/>
            <a:lumOff val="-9412"/>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614198-1A9D-48E1-9C76-FE7B6C839CEF}">
      <dsp:nvSpPr>
        <dsp:cNvPr id="0" name=""/>
        <dsp:cNvSpPr/>
      </dsp:nvSpPr>
      <dsp:spPr>
        <a:xfrm>
          <a:off x="0" y="2986421"/>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Incest</a:t>
          </a:r>
        </a:p>
      </dsp:txBody>
      <dsp:txXfrm>
        <a:off x="0" y="2986421"/>
        <a:ext cx="3585312" cy="746058"/>
      </dsp:txXfrm>
    </dsp:sp>
    <dsp:sp modelId="{CFFAF030-4412-44CA-A227-C6E3A806FCFE}">
      <dsp:nvSpPr>
        <dsp:cNvPr id="0" name=""/>
        <dsp:cNvSpPr/>
      </dsp:nvSpPr>
      <dsp:spPr>
        <a:xfrm>
          <a:off x="0" y="3732479"/>
          <a:ext cx="3585312"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718E11-CE44-4F60-B547-1B83E3732B40}">
      <dsp:nvSpPr>
        <dsp:cNvPr id="0" name=""/>
        <dsp:cNvSpPr/>
      </dsp:nvSpPr>
      <dsp:spPr>
        <a:xfrm>
          <a:off x="0" y="3732479"/>
          <a:ext cx="3585312" cy="746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Statutory Rape</a:t>
          </a:r>
        </a:p>
      </dsp:txBody>
      <dsp:txXfrm>
        <a:off x="0" y="3732479"/>
        <a:ext cx="3585312" cy="7460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FE65F-0028-401A-BC49-337CF582854F}">
      <dsp:nvSpPr>
        <dsp:cNvPr id="0" name=""/>
        <dsp:cNvSpPr/>
      </dsp:nvSpPr>
      <dsp:spPr>
        <a:xfrm>
          <a:off x="961" y="716889"/>
          <a:ext cx="3151167" cy="315116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US" sz="1500" b="1" kern="1200"/>
            <a:t>Complainant</a:t>
          </a:r>
          <a:r>
            <a:rPr lang="en-US" sz="1500" kern="1200"/>
            <a:t>:  an individual who is alleged to be the victim of conduct that could constitute sexual harassment or discrimination.</a:t>
          </a:r>
        </a:p>
        <a:p>
          <a:pPr marL="114300" lvl="1" indent="-114300" algn="l" defTabSz="533400">
            <a:lnSpc>
              <a:spcPct val="90000"/>
            </a:lnSpc>
            <a:spcBef>
              <a:spcPct val="0"/>
            </a:spcBef>
            <a:spcAft>
              <a:spcPct val="15000"/>
            </a:spcAft>
            <a:buChar char="•"/>
          </a:pPr>
          <a:r>
            <a:rPr lang="en-US" sz="1200" kern="1200"/>
            <a:t>May be a student, an applicant, employee or anyone attempting to access an educational program or activity.</a:t>
          </a:r>
        </a:p>
      </dsp:txBody>
      <dsp:txXfrm>
        <a:off x="462439" y="1178367"/>
        <a:ext cx="2228211" cy="2228211"/>
      </dsp:txXfrm>
    </dsp:sp>
    <dsp:sp modelId="{537C5C23-C8FA-476F-82EF-BF81E40DF887}">
      <dsp:nvSpPr>
        <dsp:cNvPr id="0" name=""/>
        <dsp:cNvSpPr/>
      </dsp:nvSpPr>
      <dsp:spPr>
        <a:xfrm rot="5400000">
          <a:off x="3412100" y="1874943"/>
          <a:ext cx="1102908" cy="835059"/>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450C00-7C66-4190-838B-21423B2F5680}">
      <dsp:nvSpPr>
        <dsp:cNvPr id="0" name=""/>
        <dsp:cNvSpPr/>
      </dsp:nvSpPr>
      <dsp:spPr>
        <a:xfrm>
          <a:off x="4727712" y="716889"/>
          <a:ext cx="3151167" cy="3151167"/>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a:t>Respondent</a:t>
          </a:r>
          <a:r>
            <a:rPr lang="en-US" sz="1500" kern="1200"/>
            <a:t>: an individual alleged to have violated T IX’s prohibition of sexual harassment</a:t>
          </a:r>
        </a:p>
      </dsp:txBody>
      <dsp:txXfrm>
        <a:off x="5189190" y="1178367"/>
        <a:ext cx="2228211" cy="2228211"/>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A41F63-38C3-4456-B2B3-858208B9C9BB}" type="datetimeFigureOut">
              <a:rPr lang="en-US" smtClean="0"/>
              <a:t>10/1/26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18A20B-2642-422A-B69A-74BE66907012}" type="slidenum">
              <a:rPr lang="en-US" smtClean="0"/>
              <a:t>‹#›</a:t>
            </a:fld>
            <a:endParaRPr lang="en-US"/>
          </a:p>
        </p:txBody>
      </p:sp>
    </p:spTree>
    <p:extLst>
      <p:ext uri="{BB962C8B-B14F-4D97-AF65-F5344CB8AC3E}">
        <p14:creationId xmlns:p14="http://schemas.microsoft.com/office/powerpoint/2010/main" val="1407869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8A20B-2642-422A-B69A-74BE66907012}" type="slidenum">
              <a:rPr lang="en-US" smtClean="0"/>
              <a:t>5</a:t>
            </a:fld>
            <a:endParaRPr lang="en-US"/>
          </a:p>
        </p:txBody>
      </p:sp>
    </p:spTree>
    <p:extLst>
      <p:ext uri="{BB962C8B-B14F-4D97-AF65-F5344CB8AC3E}">
        <p14:creationId xmlns:p14="http://schemas.microsoft.com/office/powerpoint/2010/main" val="234890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8A20B-2642-422A-B69A-74BE66907012}" type="slidenum">
              <a:rPr lang="en-US" smtClean="0"/>
              <a:t>6</a:t>
            </a:fld>
            <a:endParaRPr lang="en-US"/>
          </a:p>
        </p:txBody>
      </p:sp>
    </p:spTree>
    <p:extLst>
      <p:ext uri="{BB962C8B-B14F-4D97-AF65-F5344CB8AC3E}">
        <p14:creationId xmlns:p14="http://schemas.microsoft.com/office/powerpoint/2010/main" val="2185096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18A20B-2642-422A-B69A-74BE66907012}" type="slidenum">
              <a:rPr lang="en-US" smtClean="0"/>
              <a:t>28</a:t>
            </a:fld>
            <a:endParaRPr lang="en-US"/>
          </a:p>
        </p:txBody>
      </p:sp>
    </p:spTree>
    <p:extLst>
      <p:ext uri="{BB962C8B-B14F-4D97-AF65-F5344CB8AC3E}">
        <p14:creationId xmlns:p14="http://schemas.microsoft.com/office/powerpoint/2010/main" val="174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8DCCD61-643D-44A5-A450-3A42A50CBC1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DCCD61-643D-44A5-A450-3A42A50CBC1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DCCD61-643D-44A5-A450-3A42A50CBC1E}" type="datetimeFigureOut">
              <a:rPr lang="en-US" smtClean="0"/>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DCCD61-643D-44A5-A450-3A42A50CBC1E}" type="datetimeFigureOut">
              <a:rPr lang="en-US" smtClean="0"/>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E3D6-332F-7EF6-444D-A17EA14D1F4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4614CD1-D3DB-29CE-5555-1E1AB4AFCD1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75223A0-ECB8-6FA4-8229-3D0B476A57B2}"/>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5" name="Footer Placeholder 4">
            <a:extLst>
              <a:ext uri="{FF2B5EF4-FFF2-40B4-BE49-F238E27FC236}">
                <a16:creationId xmlns:a16="http://schemas.microsoft.com/office/drawing/2014/main" id="{03614DE2-D4F3-2C82-E46F-0680562945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9D6DD6-4AD1-C91A-AB2B-8A62DC3E463B}"/>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3562508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B39A-2FE3-D933-0909-3720DA0993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FC199F-FDA1-3269-7A99-88E45D3E6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CAE19-AB1D-547A-539F-A8AE42E8B015}"/>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5" name="Footer Placeholder 4">
            <a:extLst>
              <a:ext uri="{FF2B5EF4-FFF2-40B4-BE49-F238E27FC236}">
                <a16:creationId xmlns:a16="http://schemas.microsoft.com/office/drawing/2014/main" id="{662E08AB-E4F5-9A93-26E9-B946CE57A7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117F22-E9FE-3674-36B3-EA0141F472B4}"/>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509416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3C11D-AD4E-16D1-1A43-8EEB2CD7651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734EF8A-15C0-A20D-70E7-34234C2C65D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F0DC7A-3F30-8611-388F-DC3B961C2E0F}"/>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5" name="Footer Placeholder 4">
            <a:extLst>
              <a:ext uri="{FF2B5EF4-FFF2-40B4-BE49-F238E27FC236}">
                <a16:creationId xmlns:a16="http://schemas.microsoft.com/office/drawing/2014/main" id="{90DE6015-866A-482C-3313-D241965B93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CF87-9DA6-CC95-BD86-B2EB5AE93A8D}"/>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1225613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128C-D24B-8052-4EB0-D31D3EF696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1D2D14-7423-338C-CA9C-1D4B06AA262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0FCE2A-DC07-EA2F-0743-6084E64A9432}"/>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76E79B-B963-CEEA-D38A-A940EDD49959}"/>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6" name="Footer Placeholder 5">
            <a:extLst>
              <a:ext uri="{FF2B5EF4-FFF2-40B4-BE49-F238E27FC236}">
                <a16:creationId xmlns:a16="http://schemas.microsoft.com/office/drawing/2014/main" id="{BBB4668E-189A-58F4-12EA-562B53B4AE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C9B84D-D6C9-9FAC-9EA4-8E886DAEC160}"/>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1348009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BE63-7D60-78D1-B661-1DA2AEDE4D5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E1B1D3-CAA0-CC80-8DA8-226189E2FF7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2BFF3-F71B-FBD7-CC80-A078D905B5C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BCCEA7-17C5-FA09-CDD9-A546141FD08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51E1B03-9A34-38F8-7D6E-4AEF31894345}"/>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A18F81-695A-B7A2-C51F-B5D005FA99E6}"/>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8" name="Footer Placeholder 7">
            <a:extLst>
              <a:ext uri="{FF2B5EF4-FFF2-40B4-BE49-F238E27FC236}">
                <a16:creationId xmlns:a16="http://schemas.microsoft.com/office/drawing/2014/main" id="{3618C0DE-BFB9-A0B1-876A-2ACE84843F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1DC83B-48AD-3C96-8B71-0E834D6870AE}"/>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1939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3D29-4F40-BD14-A368-5ACC302CB0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8CBF5A-8A82-C1B6-3478-4F228E7297A5}"/>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4" name="Footer Placeholder 3">
            <a:extLst>
              <a:ext uri="{FF2B5EF4-FFF2-40B4-BE49-F238E27FC236}">
                <a16:creationId xmlns:a16="http://schemas.microsoft.com/office/drawing/2014/main" id="{7BC2CD07-0C11-3178-23C5-D67DF10EBF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92B482-1325-5A0B-D5BF-F682E33913C6}"/>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430393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071FB-FF46-6572-194B-716586E2BC28}"/>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3" name="Footer Placeholder 2">
            <a:extLst>
              <a:ext uri="{FF2B5EF4-FFF2-40B4-BE49-F238E27FC236}">
                <a16:creationId xmlns:a16="http://schemas.microsoft.com/office/drawing/2014/main" id="{39CBBBAC-662A-ABF8-43E1-868D8E68A8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18E9B7-43B4-71C0-8F9D-EDB538A18B6D}"/>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2187976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8E7F4-1169-5BC8-61A6-FD135F54809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4D8A9D1-8C70-9E60-616D-92FCEAEE834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1A2989-E0EF-37F4-936C-8022C60AE86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2D78F92-C85D-15AE-57D2-E25E35F43DEE}"/>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6" name="Footer Placeholder 5">
            <a:extLst>
              <a:ext uri="{FF2B5EF4-FFF2-40B4-BE49-F238E27FC236}">
                <a16:creationId xmlns:a16="http://schemas.microsoft.com/office/drawing/2014/main" id="{2C386581-304E-EC68-47D9-C6CE61933C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BB13B-A3F6-1B9A-3B10-134999C149BD}"/>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3766571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D8BF-6FEC-3AC2-CB92-7787F21E8BF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DE36E8C-8759-CACC-A7EA-73D6126C81C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6003C49-FE1C-FE16-8227-1B23F61B5E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B3B650F-8CD1-8D37-A33D-4AAF8592BEFA}"/>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6" name="Footer Placeholder 5">
            <a:extLst>
              <a:ext uri="{FF2B5EF4-FFF2-40B4-BE49-F238E27FC236}">
                <a16:creationId xmlns:a16="http://schemas.microsoft.com/office/drawing/2014/main" id="{72AC342A-DF60-39BC-6CBC-89CDA17A2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C2B982-8145-E0D9-8720-9CEA56AC9735}"/>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3396328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C3B4-0B9F-A511-4DD9-FA64A60D0B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51ECA1-3099-98A2-3F88-3053187866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11B49-37CB-0CA4-AEA3-0CC6606228C7}"/>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5" name="Footer Placeholder 4">
            <a:extLst>
              <a:ext uri="{FF2B5EF4-FFF2-40B4-BE49-F238E27FC236}">
                <a16:creationId xmlns:a16="http://schemas.microsoft.com/office/drawing/2014/main" id="{BF2E7D02-09FD-DAD5-3276-863CBDDB7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688075-B2B8-7A7A-57FC-6E73316D9D45}"/>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4149212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588BB0-3ADA-1549-8E2E-AC2E3880979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117013-D898-51A0-6C2A-0BB7C884F5F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38F5E3-5112-9EC3-56D1-C4FFDD66A0A9}"/>
              </a:ext>
            </a:extLst>
          </p:cNvPr>
          <p:cNvSpPr>
            <a:spLocks noGrp="1"/>
          </p:cNvSpPr>
          <p:nvPr>
            <p:ph type="dt" sz="half" idx="10"/>
          </p:nvPr>
        </p:nvSpPr>
        <p:spPr/>
        <p:txBody>
          <a:bodyPr/>
          <a:lstStyle/>
          <a:p>
            <a:fld id="{34C41745-4377-47BC-A2B7-9193E30B1AC2}" type="datetimeFigureOut">
              <a:rPr lang="en-US" smtClean="0"/>
              <a:t>10/1/26</a:t>
            </a:fld>
            <a:endParaRPr lang="en-US"/>
          </a:p>
        </p:txBody>
      </p:sp>
      <p:sp>
        <p:nvSpPr>
          <p:cNvPr id="5" name="Footer Placeholder 4">
            <a:extLst>
              <a:ext uri="{FF2B5EF4-FFF2-40B4-BE49-F238E27FC236}">
                <a16:creationId xmlns:a16="http://schemas.microsoft.com/office/drawing/2014/main" id="{0C7705B1-CADE-5019-03E1-DE96CB3E4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EFD29-DAEF-6653-994B-7E96F7DDF143}"/>
              </a:ext>
            </a:extLst>
          </p:cNvPr>
          <p:cNvSpPr>
            <a:spLocks noGrp="1"/>
          </p:cNvSpPr>
          <p:nvPr>
            <p:ph type="sldNum" sz="quarter" idx="12"/>
          </p:nvPr>
        </p:nvSpPr>
        <p:spPr/>
        <p:txBody>
          <a:bodyPr/>
          <a:lstStyle/>
          <a:p>
            <a:fld id="{E1BE8FAB-141D-4716-9856-23FBCA1FE3FE}" type="slidenum">
              <a:rPr lang="en-US" smtClean="0"/>
              <a:t>‹#›</a:t>
            </a:fld>
            <a:endParaRPr lang="en-US"/>
          </a:p>
        </p:txBody>
      </p:sp>
    </p:spTree>
    <p:extLst>
      <p:ext uri="{BB962C8B-B14F-4D97-AF65-F5344CB8AC3E}">
        <p14:creationId xmlns:p14="http://schemas.microsoft.com/office/powerpoint/2010/main" val="25519547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2777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a:t> Click to add title</a:t>
            </a:r>
            <a:endParaRPr lang="ko-KR" altLang="en-US"/>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Click to edit Master text styles</a:t>
            </a:r>
          </a:p>
        </p:txBody>
      </p:sp>
    </p:spTree>
    <p:extLst>
      <p:ext uri="{BB962C8B-B14F-4D97-AF65-F5344CB8AC3E}">
        <p14:creationId xmlns:p14="http://schemas.microsoft.com/office/powerpoint/2010/main" val="2839337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a:t> Click to add title</a:t>
            </a:r>
            <a:endParaRPr lang="ko-KR" altLang="en-US"/>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Click to edit Master text styles</a:t>
            </a:r>
          </a:p>
        </p:txBody>
      </p:sp>
    </p:spTree>
    <p:extLst>
      <p:ext uri="{BB962C8B-B14F-4D97-AF65-F5344CB8AC3E}">
        <p14:creationId xmlns:p14="http://schemas.microsoft.com/office/powerpoint/2010/main" val="2326818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10/1/26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F72B8-5C1B-5A8F-BDD9-1C31DA448D1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45789E-7286-9563-8C13-2C1B668F6EF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EC7A0-0085-BF1C-06B9-1A0BB6F6F74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8DCCD61-643D-44A5-A450-3A42A50CBC1E}" type="datetimeFigureOut">
              <a:rPr lang="en-US" smtClean="0"/>
              <a:t>10/1/26</a:t>
            </a:fld>
            <a:endParaRPr lang="en-US"/>
          </a:p>
        </p:txBody>
      </p:sp>
      <p:sp>
        <p:nvSpPr>
          <p:cNvPr id="5" name="Footer Placeholder 4">
            <a:extLst>
              <a:ext uri="{FF2B5EF4-FFF2-40B4-BE49-F238E27FC236}">
                <a16:creationId xmlns:a16="http://schemas.microsoft.com/office/drawing/2014/main" id="{F43E436E-7AC0-E69F-73A1-89F8A5521A0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1304F4-D672-CFD7-8815-790DAAFD89A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5837673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660"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hyperlink" Target="https://pxhere.com/en/photo/95272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hyperlink" Target="https://pxhere.com/en/photo/952720"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pxhere.com/en/photo/1332051" TargetMode="External"/><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aaota.org/nondiscrimination/"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https://vancechristie.com/2020/01/15/keeping-primary-attention-on-lifes-main-focuses/cell-phone-preoccupation-pix/" TargetMode="External"/><Relationship Id="rId2" Type="http://schemas.openxmlformats.org/officeDocument/2006/relationships/image" Target="../media/image18.jpeg"/><Relationship Id="rId1" Type="http://schemas.openxmlformats.org/officeDocument/2006/relationships/slideLayout" Target="../slideLayouts/slideLayout24.xml"/><Relationship Id="rId4" Type="http://schemas.openxmlformats.org/officeDocument/2006/relationships/hyperlink" Target="https://creativecommons.org/licenses/by-nc-nd/3.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lickr.com/photos/ptica10/6697055189/" TargetMode="External"/><Relationship Id="rId2" Type="http://schemas.openxmlformats.org/officeDocument/2006/relationships/image" Target="../media/image19.jpeg"/><Relationship Id="rId1" Type="http://schemas.openxmlformats.org/officeDocument/2006/relationships/slideLayout" Target="../slideLayouts/slideLayout24.xml"/><Relationship Id="rId4" Type="http://schemas.openxmlformats.org/officeDocument/2006/relationships/hyperlink" Target="https://creativecommons.org/licenses/by/3.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0121"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ight Triangle 2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
          <p:cNvSpPr txBox="1">
            <a:spLocks noChangeArrowheads="1"/>
          </p:cNvSpPr>
          <p:nvPr/>
        </p:nvSpPr>
        <p:spPr bwMode="auto">
          <a:xfrm>
            <a:off x="721622" y="1611131"/>
            <a:ext cx="5020319" cy="1797928"/>
          </a:xfrm>
          <a:prstGeom prst="rect">
            <a:avLst/>
          </a:prstGeom>
          <a:noFill/>
          <a:ln w="9525">
            <a:noFill/>
            <a:miter lim="800000"/>
            <a:headEnd/>
            <a:tailEnd/>
          </a:ln>
        </p:spPr>
        <p:txBody>
          <a:bodyPr wrap="square">
            <a:spAutoFit/>
          </a:bodyPr>
          <a:lstStyle/>
          <a:p>
            <a:pPr algn="r" defTabSz="703722">
              <a:spcAft>
                <a:spcPts val="444"/>
              </a:spcAft>
            </a:pPr>
            <a:r>
              <a:rPr lang="en-US" altLang="ko-KR" sz="2771" b="1" kern="1200" dirty="0">
                <a:solidFill>
                  <a:schemeClr val="tx1"/>
                </a:solidFill>
                <a:latin typeface="Verdana" panose="020B0604030504040204" pitchFamily="34" charset="0"/>
                <a:ea typeface="Verdana" panose="020B0604030504040204" pitchFamily="34" charset="0"/>
                <a:cs typeface="Arial" pitchFamily="34" charset="0"/>
              </a:rPr>
              <a:t>Overview of Title IX and Your Responsibilities as </a:t>
            </a:r>
            <a:r>
              <a:rPr lang="en-US" altLang="ko-KR" sz="2771" b="1" dirty="0">
                <a:latin typeface="Verdana" panose="020B0604030504040204" pitchFamily="34" charset="0"/>
                <a:ea typeface="Verdana" panose="020B0604030504040204" pitchFamily="34" charset="0"/>
                <a:cs typeface="Arial" pitchFamily="34" charset="0"/>
              </a:rPr>
              <a:t>an Athenian Academy employee</a:t>
            </a:r>
            <a:endParaRPr lang="en-US" altLang="ko-KR" sz="3600" b="1" dirty="0">
              <a:latin typeface="Verdana" panose="020B0604030504040204" pitchFamily="34" charset="0"/>
              <a:ea typeface="Verdana" panose="020B0604030504040204" pitchFamily="34" charset="0"/>
              <a:cs typeface="Arial" pitchFamily="34" charset="0"/>
            </a:endParaRPr>
          </a:p>
        </p:txBody>
      </p:sp>
    </p:spTree>
    <p:extLst>
      <p:ext uri="{BB962C8B-B14F-4D97-AF65-F5344CB8AC3E}">
        <p14:creationId xmlns:p14="http://schemas.microsoft.com/office/powerpoint/2010/main" val="1941221791"/>
      </p:ext>
    </p:extLst>
  </p:cSld>
  <p:clrMapOvr>
    <a:masterClrMapping/>
  </p:clrMapOvr>
  <mc:AlternateContent xmlns:mc="http://schemas.openxmlformats.org/markup-compatibility/2006" xmlns:p14="http://schemas.microsoft.com/office/powerpoint/2010/main">
    <mc:Choice Requires="p14">
      <p:transition spd="slow" p14:dur="2000" advTm="14113"/>
    </mc:Choice>
    <mc:Fallback xmlns="">
      <p:transition spd="slow" advTm="1411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0483" y="550971"/>
            <a:ext cx="8229600" cy="1143000"/>
          </a:xfrm>
        </p:spPr>
        <p:txBody>
          <a:bodyPr/>
          <a:lstStyle/>
          <a:p>
            <a:r>
              <a:rPr lang="en-US" b="1">
                <a:solidFill>
                  <a:schemeClr val="tx1"/>
                </a:solidFill>
                <a:latin typeface="Verdana" panose="020B0604030504040204" pitchFamily="34" charset="0"/>
                <a:ea typeface="Verdana" panose="020B0604030504040204" pitchFamily="34" charset="0"/>
                <a:cs typeface="Arial" panose="020B0604020202020204" pitchFamily="34" charset="0"/>
              </a:rPr>
              <a:t>Training Objectives</a:t>
            </a:r>
            <a:endParaRPr lang="ko-KR" altLang="en-US" b="1">
              <a:solidFill>
                <a:schemeClr val="tx1"/>
              </a:solidFill>
              <a:latin typeface="Verdana" panose="020B0604030504040204" pitchFamily="34" charset="0"/>
              <a:cs typeface="Arial" panose="020B0604020202020204" pitchFamily="34" charset="0"/>
            </a:endParaRPr>
          </a:p>
        </p:txBody>
      </p:sp>
      <p:graphicFrame>
        <p:nvGraphicFramePr>
          <p:cNvPr id="5" name="Content Placeholder 2">
            <a:extLst>
              <a:ext uri="{FF2B5EF4-FFF2-40B4-BE49-F238E27FC236}">
                <a16:creationId xmlns:a16="http://schemas.microsoft.com/office/drawing/2014/main" id="{EFE46F1B-74FB-A40A-FAD9-ABDDFD6C73E7}"/>
              </a:ext>
            </a:extLst>
          </p:cNvPr>
          <p:cNvGraphicFramePr/>
          <p:nvPr>
            <p:extLst>
              <p:ext uri="{D42A27DB-BD31-4B8C-83A1-F6EECF244321}">
                <p14:modId xmlns:p14="http://schemas.microsoft.com/office/powerpoint/2010/main" val="2975909109"/>
              </p:ext>
            </p:extLst>
          </p:nvPr>
        </p:nvGraphicFramePr>
        <p:xfrm>
          <a:off x="890640" y="1825960"/>
          <a:ext cx="7389286" cy="4313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1763176"/>
      </p:ext>
    </p:extLst>
  </p:cSld>
  <p:clrMapOvr>
    <a:masterClrMapping/>
  </p:clrMapOvr>
  <mc:AlternateContent xmlns:mc="http://schemas.openxmlformats.org/markup-compatibility/2006" xmlns:p14="http://schemas.microsoft.com/office/powerpoint/2010/main">
    <mc:Choice Requires="p14">
      <p:transition spd="slow" p14:dur="2000" advTm="26244"/>
    </mc:Choice>
    <mc:Fallback xmlns="">
      <p:transition spd="slow" advTm="2624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3">
            <a:extLst>
              <a:ext uri="{FF2B5EF4-FFF2-40B4-BE49-F238E27FC236}">
                <a16:creationId xmlns:a16="http://schemas.microsoft.com/office/drawing/2014/main" id="{2CFDA636-906A-D710-A308-ADAB906A229D}"/>
              </a:ext>
            </a:extLst>
          </p:cNvPr>
          <p:cNvSpPr>
            <a:spLocks noGrp="1"/>
          </p:cNvSpPr>
          <p:nvPr>
            <p:ph type="title"/>
          </p:nvPr>
        </p:nvSpPr>
        <p:spPr>
          <a:xfrm>
            <a:off x="806825" y="1188637"/>
            <a:ext cx="2241175" cy="4480726"/>
          </a:xfrm>
        </p:spPr>
        <p:txBody>
          <a:bodyPr vert="horz" lIns="91440" tIns="45720" rIns="91440" bIns="45720" rtlCol="0">
            <a:normAutofit/>
          </a:bodyPr>
          <a:lstStyle/>
          <a:p>
            <a:pPr algn="r" defTabSz="914400"/>
            <a:r>
              <a:rPr lang="en-US" sz="5700" b="1" kern="1200">
                <a:latin typeface="+mj-lt"/>
                <a:ea typeface="+mj-ea"/>
                <a:cs typeface="+mj-cs"/>
              </a:rPr>
              <a:t>TITLE IX</a:t>
            </a:r>
          </a:p>
        </p:txBody>
      </p:sp>
      <p:cxnSp>
        <p:nvCxnSpPr>
          <p:cNvPr id="25" name="Straight Connector 2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EA7A1E5C-21BD-461C-E171-882796A15ECB}"/>
              </a:ext>
            </a:extLst>
          </p:cNvPr>
          <p:cNvSpPr>
            <a:spLocks noGrp="1"/>
          </p:cNvSpPr>
          <p:nvPr>
            <p:ph idx="1"/>
          </p:nvPr>
        </p:nvSpPr>
        <p:spPr>
          <a:xfrm>
            <a:off x="3941445" y="1648870"/>
            <a:ext cx="3527136" cy="3560260"/>
          </a:xfrm>
        </p:spPr>
        <p:txBody>
          <a:bodyPr vert="horz" lIns="91440" tIns="45720" rIns="91440" bIns="45720" rtlCol="0" anchor="ctr">
            <a:normAutofit/>
          </a:bodyPr>
          <a:lstStyle/>
          <a:p>
            <a:pPr indent="-228600" defTabSz="914400"/>
            <a:r>
              <a:rPr lang="en-US"/>
              <a:t>“No person in the United States shall, </a:t>
            </a:r>
            <a:r>
              <a:rPr lang="en-US" b="1"/>
              <a:t>on the basis of sex</a:t>
            </a:r>
            <a:r>
              <a:rPr lang="en-US"/>
              <a:t>, be excluded from participation in, be denied the benefits of, or be subjected to discrimination under any education program or activity receiving Federal financial assistance.”</a:t>
            </a:r>
          </a:p>
        </p:txBody>
      </p:sp>
    </p:spTree>
    <p:extLst>
      <p:ext uri="{BB962C8B-B14F-4D97-AF65-F5344CB8AC3E}">
        <p14:creationId xmlns:p14="http://schemas.microsoft.com/office/powerpoint/2010/main" val="2177421668"/>
      </p:ext>
    </p:extLst>
  </p:cSld>
  <p:clrMapOvr>
    <a:masterClrMapping/>
  </p:clrMapOvr>
  <mc:AlternateContent xmlns:mc="http://schemas.openxmlformats.org/markup-compatibility/2006" xmlns:p14="http://schemas.microsoft.com/office/powerpoint/2010/main">
    <mc:Choice Requires="p14">
      <p:transition spd="slow" p14:dur="2000" advTm="19784"/>
    </mc:Choice>
    <mc:Fallback xmlns="">
      <p:transition spd="slow" advTm="1978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Triangle 2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3">
            <a:extLst>
              <a:ext uri="{FF2B5EF4-FFF2-40B4-BE49-F238E27FC236}">
                <a16:creationId xmlns:a16="http://schemas.microsoft.com/office/drawing/2014/main" id="{2CFDA636-906A-D710-A308-ADAB906A229D}"/>
              </a:ext>
            </a:extLst>
          </p:cNvPr>
          <p:cNvSpPr>
            <a:spLocks noGrp="1"/>
          </p:cNvSpPr>
          <p:nvPr>
            <p:ph type="title"/>
          </p:nvPr>
        </p:nvSpPr>
        <p:spPr>
          <a:xfrm>
            <a:off x="806825" y="1188637"/>
            <a:ext cx="2241175" cy="4480726"/>
          </a:xfrm>
        </p:spPr>
        <p:txBody>
          <a:bodyPr vert="horz" lIns="91440" tIns="45720" rIns="91440" bIns="45720" rtlCol="0">
            <a:normAutofit/>
          </a:bodyPr>
          <a:lstStyle/>
          <a:p>
            <a:pPr algn="r" defTabSz="914400"/>
            <a:r>
              <a:rPr lang="en-US" sz="5700" b="1" kern="1200">
                <a:latin typeface="+mj-lt"/>
                <a:ea typeface="+mj-ea"/>
                <a:cs typeface="+mj-cs"/>
              </a:rPr>
              <a:t>TITLE IX</a:t>
            </a:r>
          </a:p>
        </p:txBody>
      </p:sp>
      <p:cxnSp>
        <p:nvCxnSpPr>
          <p:cNvPr id="25" name="Straight Connector 2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EA7A1E5C-21BD-461C-E171-882796A15ECB}"/>
              </a:ext>
            </a:extLst>
          </p:cNvPr>
          <p:cNvSpPr>
            <a:spLocks noGrp="1"/>
          </p:cNvSpPr>
          <p:nvPr>
            <p:ph idx="1"/>
          </p:nvPr>
        </p:nvSpPr>
        <p:spPr>
          <a:xfrm>
            <a:off x="3557402" y="1647086"/>
            <a:ext cx="4590995" cy="3560260"/>
          </a:xfrm>
        </p:spPr>
        <p:txBody>
          <a:bodyPr vert="horz" lIns="91440" tIns="45720" rIns="91440" bIns="45720" rtlCol="0" anchor="ctr">
            <a:normAutofit/>
          </a:bodyPr>
          <a:lstStyle/>
          <a:p>
            <a:pPr marL="457200" marR="0" indent="0">
              <a:lnSpc>
                <a:spcPct val="107000"/>
              </a:lnSpc>
              <a:spcBef>
                <a:spcPts val="0"/>
              </a:spcBef>
              <a:spcAft>
                <a:spcPts val="1260"/>
              </a:spcAft>
              <a:buNone/>
            </a:pPr>
            <a:r>
              <a:rPr lang="en-US" sz="2400" b="1" kern="100">
                <a:solidFill>
                  <a:srgbClr val="231F20"/>
                </a:solidFill>
                <a:effectLst/>
                <a:ea typeface="Times New Roman" panose="02020603050405020304" pitchFamily="18" charset="0"/>
              </a:rPr>
              <a:t>§ 106.10 Scope.   </a:t>
            </a:r>
            <a:r>
              <a:rPr lang="en-US" sz="2400" kern="100">
                <a:solidFill>
                  <a:srgbClr val="231F20"/>
                </a:solidFill>
                <a:effectLst/>
                <a:ea typeface="Times New Roman" panose="02020603050405020304" pitchFamily="18" charset="0"/>
              </a:rPr>
              <a:t>Discrimination on the basis of sex includes discrimination on the basis of </a:t>
            </a:r>
            <a:r>
              <a:rPr lang="en-US" sz="2400" b="1" kern="100">
                <a:solidFill>
                  <a:srgbClr val="231F20"/>
                </a:solidFill>
                <a:effectLst/>
                <a:ea typeface="Times New Roman" panose="02020603050405020304" pitchFamily="18" charset="0"/>
              </a:rPr>
              <a:t>sex stereotypes</a:t>
            </a:r>
            <a:r>
              <a:rPr lang="en-US" sz="2400" kern="100">
                <a:solidFill>
                  <a:srgbClr val="231F20"/>
                </a:solidFill>
                <a:effectLst/>
                <a:ea typeface="Times New Roman" panose="02020603050405020304" pitchFamily="18" charset="0"/>
              </a:rPr>
              <a:t>, </a:t>
            </a:r>
            <a:r>
              <a:rPr lang="en-US" sz="2400" b="1" kern="100">
                <a:solidFill>
                  <a:srgbClr val="231F20"/>
                </a:solidFill>
                <a:effectLst/>
                <a:ea typeface="Times New Roman" panose="02020603050405020304" pitchFamily="18" charset="0"/>
              </a:rPr>
              <a:t>sex characteristics</a:t>
            </a:r>
            <a:r>
              <a:rPr lang="en-US" sz="2400" kern="100">
                <a:solidFill>
                  <a:srgbClr val="231F20"/>
                </a:solidFill>
                <a:effectLst/>
                <a:ea typeface="Times New Roman" panose="02020603050405020304" pitchFamily="18" charset="0"/>
              </a:rPr>
              <a:t>, </a:t>
            </a:r>
            <a:r>
              <a:rPr lang="en-US" sz="2400" b="1" kern="100">
                <a:solidFill>
                  <a:srgbClr val="231F20"/>
                </a:solidFill>
                <a:effectLst/>
                <a:ea typeface="Times New Roman" panose="02020603050405020304" pitchFamily="18" charset="0"/>
              </a:rPr>
              <a:t>pregnancy </a:t>
            </a:r>
            <a:r>
              <a:rPr lang="en-US" sz="2400" kern="100">
                <a:solidFill>
                  <a:srgbClr val="231F20"/>
                </a:solidFill>
                <a:effectLst/>
                <a:ea typeface="Times New Roman" panose="02020603050405020304" pitchFamily="18" charset="0"/>
              </a:rPr>
              <a:t>or related conditions, </a:t>
            </a:r>
            <a:r>
              <a:rPr lang="en-US" sz="2400" b="1" kern="100">
                <a:solidFill>
                  <a:srgbClr val="231F20"/>
                </a:solidFill>
                <a:effectLst/>
                <a:ea typeface="Times New Roman" panose="02020603050405020304" pitchFamily="18" charset="0"/>
              </a:rPr>
              <a:t>sexual orientation</a:t>
            </a:r>
            <a:r>
              <a:rPr lang="en-US" sz="2400" kern="100">
                <a:solidFill>
                  <a:srgbClr val="231F20"/>
                </a:solidFill>
                <a:effectLst/>
                <a:ea typeface="Times New Roman" panose="02020603050405020304" pitchFamily="18" charset="0"/>
              </a:rPr>
              <a:t>, and </a:t>
            </a:r>
            <a:r>
              <a:rPr lang="en-US" sz="2400" b="1" kern="100">
                <a:solidFill>
                  <a:srgbClr val="231F20"/>
                </a:solidFill>
                <a:effectLst/>
                <a:ea typeface="Times New Roman" panose="02020603050405020304" pitchFamily="18" charset="0"/>
              </a:rPr>
              <a:t>gender identity</a:t>
            </a:r>
            <a:r>
              <a:rPr lang="en-US" sz="2400" kern="100">
                <a:solidFill>
                  <a:srgbClr val="231F20"/>
                </a:solidFill>
                <a:effectLst/>
                <a:ea typeface="Times New Roman" panose="02020603050405020304" pitchFamily="18" charset="0"/>
              </a:rPr>
              <a:t>.   </a:t>
            </a:r>
          </a:p>
          <a:p>
            <a:pPr indent="-228600" defTabSz="914400"/>
            <a:endParaRPr lang="en-US"/>
          </a:p>
        </p:txBody>
      </p:sp>
    </p:spTree>
    <p:extLst>
      <p:ext uri="{BB962C8B-B14F-4D97-AF65-F5344CB8AC3E}">
        <p14:creationId xmlns:p14="http://schemas.microsoft.com/office/powerpoint/2010/main" val="2222650625"/>
      </p:ext>
    </p:extLst>
  </p:cSld>
  <p:clrMapOvr>
    <a:masterClrMapping/>
  </p:clrMapOvr>
  <mc:AlternateContent xmlns:mc="http://schemas.openxmlformats.org/markup-compatibility/2006" xmlns:p14="http://schemas.microsoft.com/office/powerpoint/2010/main">
    <mc:Choice Requires="p14">
      <p:transition spd="slow" p14:dur="2000" advTm="15912"/>
    </mc:Choice>
    <mc:Fallback xmlns="">
      <p:transition spd="slow" advTm="1591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Arc 3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56804838-0C4E-A009-B931-2B9923900F5D}"/>
              </a:ext>
            </a:extLst>
          </p:cNvPr>
          <p:cNvSpPr txBox="1">
            <a:spLocks/>
          </p:cNvSpPr>
          <p:nvPr/>
        </p:nvSpPr>
        <p:spPr>
          <a:xfrm>
            <a:off x="4421221" y="479493"/>
            <a:ext cx="4094129"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600" b="1" kern="1200">
                <a:solidFill>
                  <a:schemeClr val="tx1"/>
                </a:solidFill>
                <a:latin typeface="+mj-lt"/>
                <a:ea typeface="+mj-ea"/>
                <a:cs typeface="+mj-cs"/>
              </a:rPr>
              <a:t>Sexual Harassment Defined</a:t>
            </a:r>
          </a:p>
        </p:txBody>
      </p:sp>
      <p:sp>
        <p:nvSpPr>
          <p:cNvPr id="34" name="Freeform: Shape 3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Close-up of a magnifying glass on a book&#10;&#10;Description automatically generated">
            <a:extLst>
              <a:ext uri="{FF2B5EF4-FFF2-40B4-BE49-F238E27FC236}">
                <a16:creationId xmlns:a16="http://schemas.microsoft.com/office/drawing/2014/main" id="{148BD3D4-4648-28CA-C19B-5A1493789EDF}"/>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304" r="27498" b="-1"/>
          <a:stretch/>
        </p:blipFill>
        <p:spPr>
          <a:xfrm>
            <a:off x="642820" y="511293"/>
            <a:ext cx="3352167"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7" name="Content Placeholder 3">
            <a:extLst>
              <a:ext uri="{FF2B5EF4-FFF2-40B4-BE49-F238E27FC236}">
                <a16:creationId xmlns:a16="http://schemas.microsoft.com/office/drawing/2014/main" id="{E13CB367-50AC-A986-F794-10146A8F968B}"/>
              </a:ext>
            </a:extLst>
          </p:cNvPr>
          <p:cNvSpPr txBox="1">
            <a:spLocks/>
          </p:cNvSpPr>
          <p:nvPr/>
        </p:nvSpPr>
        <p:spPr>
          <a:xfrm>
            <a:off x="4421221" y="1984443"/>
            <a:ext cx="4094129" cy="41925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228600">
              <a:lnSpc>
                <a:spcPct val="90000"/>
              </a:lnSpc>
            </a:pPr>
            <a:r>
              <a:rPr lang="en-US" sz="1800" b="1" dirty="0"/>
              <a:t>Sexual Harassment</a:t>
            </a:r>
            <a:r>
              <a:rPr lang="en-US" sz="1800" dirty="0"/>
              <a:t>:  conduct on the basis of sex which satisfies one or more of the following </a:t>
            </a:r>
            <a:r>
              <a:rPr lang="en-US" sz="1800" b="1" dirty="0"/>
              <a:t>three definitions</a:t>
            </a:r>
            <a:r>
              <a:rPr lang="en-US" sz="1800" dirty="0"/>
              <a:t>:</a:t>
            </a:r>
          </a:p>
          <a:p>
            <a:pPr marL="0" indent="-228600">
              <a:lnSpc>
                <a:spcPct val="90000"/>
              </a:lnSpc>
            </a:pPr>
            <a:endParaRPr lang="en-US" sz="1800" dirty="0"/>
          </a:p>
          <a:p>
            <a:pPr marL="191898" lvl="1" indent="0">
              <a:lnSpc>
                <a:spcPct val="90000"/>
              </a:lnSpc>
              <a:buNone/>
            </a:pPr>
            <a:r>
              <a:rPr lang="en-US" sz="2000" b="1" dirty="0"/>
              <a:t>QUID PRO QUO</a:t>
            </a:r>
            <a:r>
              <a:rPr lang="en-US" sz="2000" dirty="0"/>
              <a:t> An </a:t>
            </a:r>
            <a:r>
              <a:rPr lang="en-US" sz="2000" b="1" dirty="0"/>
              <a:t>employee</a:t>
            </a:r>
            <a:r>
              <a:rPr lang="en-US" sz="2000" dirty="0"/>
              <a:t> conditioning the provision of aid, benefit, or service of the School on an individual’s participation in unwelcome sexual conduct.</a:t>
            </a:r>
          </a:p>
          <a:p>
            <a:pPr marL="191898" lvl="1" indent="0">
              <a:lnSpc>
                <a:spcPct val="90000"/>
              </a:lnSpc>
              <a:buNone/>
            </a:pPr>
            <a:r>
              <a:rPr lang="en-US" sz="2000" dirty="0"/>
              <a:t>For example, </a:t>
            </a:r>
            <a:r>
              <a:rPr lang="en-US" sz="2000" i="1" dirty="0"/>
              <a:t>You do this for me, and I will give you this…</a:t>
            </a:r>
          </a:p>
          <a:p>
            <a:pPr indent="-228600">
              <a:lnSpc>
                <a:spcPct val="90000"/>
              </a:lnSpc>
            </a:pPr>
            <a:endParaRPr lang="en-US" sz="900" dirty="0"/>
          </a:p>
        </p:txBody>
      </p:sp>
    </p:spTree>
    <p:extLst>
      <p:ext uri="{BB962C8B-B14F-4D97-AF65-F5344CB8AC3E}">
        <p14:creationId xmlns:p14="http://schemas.microsoft.com/office/powerpoint/2010/main" val="8672153"/>
      </p:ext>
    </p:extLst>
  </p:cSld>
  <p:clrMapOvr>
    <a:masterClrMapping/>
  </p:clrMapOvr>
  <mc:AlternateContent xmlns:mc="http://schemas.openxmlformats.org/markup-compatibility/2006" xmlns:p14="http://schemas.microsoft.com/office/powerpoint/2010/main">
    <mc:Choice Requires="p14">
      <p:transition spd="slow" p14:dur="2000" advTm="33197"/>
    </mc:Choice>
    <mc:Fallback xmlns="">
      <p:transition spd="slow" advTm="3319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804838-0C4E-A009-B931-2B9923900F5D}"/>
              </a:ext>
            </a:extLst>
          </p:cNvPr>
          <p:cNvSpPr txBox="1">
            <a:spLocks/>
          </p:cNvSpPr>
          <p:nvPr/>
        </p:nvSpPr>
        <p:spPr>
          <a:xfrm>
            <a:off x="4421221" y="479493"/>
            <a:ext cx="4094129"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600" b="1" kern="1200">
                <a:solidFill>
                  <a:schemeClr val="tx1"/>
                </a:solidFill>
                <a:latin typeface="+mj-lt"/>
                <a:ea typeface="+mj-ea"/>
                <a:cs typeface="+mj-cs"/>
              </a:rPr>
              <a:t>Sexual Harassment Defined</a:t>
            </a:r>
          </a:p>
        </p:txBody>
      </p:sp>
      <p:pic>
        <p:nvPicPr>
          <p:cNvPr id="3" name="Picture 2" descr="Close-up of a magnifying glass on a book&#10;&#10;Description automatically generated">
            <a:extLst>
              <a:ext uri="{FF2B5EF4-FFF2-40B4-BE49-F238E27FC236}">
                <a16:creationId xmlns:a16="http://schemas.microsoft.com/office/drawing/2014/main" id="{148BD3D4-4648-28CA-C19B-5A1493789EDF}"/>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3304" r="27498" b="-1"/>
          <a:stretch/>
        </p:blipFill>
        <p:spPr>
          <a:xfrm>
            <a:off x="642820" y="511293"/>
            <a:ext cx="3352167"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7" name="Content Placeholder 3">
            <a:extLst>
              <a:ext uri="{FF2B5EF4-FFF2-40B4-BE49-F238E27FC236}">
                <a16:creationId xmlns:a16="http://schemas.microsoft.com/office/drawing/2014/main" id="{E13CB367-50AC-A986-F794-10146A8F968B}"/>
              </a:ext>
            </a:extLst>
          </p:cNvPr>
          <p:cNvSpPr txBox="1">
            <a:spLocks/>
          </p:cNvSpPr>
          <p:nvPr/>
        </p:nvSpPr>
        <p:spPr>
          <a:xfrm>
            <a:off x="4421221" y="1984443"/>
            <a:ext cx="4094129" cy="41925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91898" lvl="1" indent="0">
              <a:lnSpc>
                <a:spcPct val="90000"/>
              </a:lnSpc>
              <a:buNone/>
            </a:pPr>
            <a:r>
              <a:rPr lang="en-US" sz="1800" b="1"/>
              <a:t>HOSTILE ENVIRONMENT </a:t>
            </a:r>
            <a:r>
              <a:rPr lang="en-US" sz="1800"/>
              <a:t>Unwelcome conduct determined by a reasonable person to be so </a:t>
            </a:r>
            <a:r>
              <a:rPr lang="en-US" sz="1800" b="1"/>
              <a:t>severe, pervasive, and objectively offensive</a:t>
            </a:r>
            <a:r>
              <a:rPr lang="en-US" sz="1800"/>
              <a:t> that it effectively denies a person equal access to the recipient’s education program or activity; or</a:t>
            </a:r>
          </a:p>
          <a:p>
            <a:pPr marL="420498" lvl="1" indent="-228600">
              <a:lnSpc>
                <a:spcPct val="90000"/>
              </a:lnSpc>
              <a:buFont typeface="Arial" panose="020B0604020202020204" pitchFamily="34" charset="0"/>
              <a:buChar char="•"/>
            </a:pPr>
            <a:endParaRPr lang="en-US" sz="1800"/>
          </a:p>
          <a:p>
            <a:pPr marL="420498" lvl="1" indent="-228600">
              <a:lnSpc>
                <a:spcPct val="90000"/>
              </a:lnSpc>
              <a:buFont typeface="Arial" panose="020B0604020202020204" pitchFamily="34" charset="0"/>
              <a:buChar char="•"/>
            </a:pPr>
            <a:r>
              <a:rPr lang="en-US" sz="1800"/>
              <a:t>Any of the following:</a:t>
            </a:r>
          </a:p>
          <a:p>
            <a:pPr marL="1401856" lvl="2">
              <a:lnSpc>
                <a:spcPct val="90000"/>
              </a:lnSpc>
            </a:pPr>
            <a:r>
              <a:rPr lang="en-US" sz="1800" b="1"/>
              <a:t>Sexual assault</a:t>
            </a:r>
            <a:r>
              <a:rPr lang="en-US" sz="1800"/>
              <a:t> </a:t>
            </a:r>
          </a:p>
          <a:p>
            <a:pPr marL="1401856" lvl="2">
              <a:lnSpc>
                <a:spcPct val="90000"/>
              </a:lnSpc>
            </a:pPr>
            <a:r>
              <a:rPr lang="en-US" sz="1800" b="1"/>
              <a:t>Dating violence</a:t>
            </a:r>
            <a:endParaRPr lang="en-US" sz="1800"/>
          </a:p>
          <a:p>
            <a:pPr marL="1401856" lvl="2">
              <a:lnSpc>
                <a:spcPct val="90000"/>
              </a:lnSpc>
            </a:pPr>
            <a:r>
              <a:rPr lang="en-US" sz="1800" b="1"/>
              <a:t>Domestic violence</a:t>
            </a:r>
            <a:r>
              <a:rPr lang="en-US" sz="1800"/>
              <a:t> </a:t>
            </a:r>
          </a:p>
          <a:p>
            <a:pPr marL="1401856" lvl="2">
              <a:lnSpc>
                <a:spcPct val="90000"/>
              </a:lnSpc>
            </a:pPr>
            <a:r>
              <a:rPr lang="en-US" sz="1800" b="1"/>
              <a:t>Stalking</a:t>
            </a:r>
            <a:endParaRPr lang="en-US" sz="1800"/>
          </a:p>
          <a:p>
            <a:pPr indent="-228600">
              <a:lnSpc>
                <a:spcPct val="90000"/>
              </a:lnSpc>
            </a:pPr>
            <a:endParaRPr lang="en-US" sz="900"/>
          </a:p>
        </p:txBody>
      </p:sp>
    </p:spTree>
    <p:extLst>
      <p:ext uri="{BB962C8B-B14F-4D97-AF65-F5344CB8AC3E}">
        <p14:creationId xmlns:p14="http://schemas.microsoft.com/office/powerpoint/2010/main" val="2622821780"/>
      </p:ext>
    </p:extLst>
  </p:cSld>
  <p:clrMapOvr>
    <a:masterClrMapping/>
  </p:clrMapOvr>
  <mc:AlternateContent xmlns:mc="http://schemas.openxmlformats.org/markup-compatibility/2006" xmlns:p14="http://schemas.microsoft.com/office/powerpoint/2010/main">
    <mc:Choice Requires="p14">
      <p:transition spd="slow" p14:dur="2000" advTm="32225"/>
    </mc:Choice>
    <mc:Fallback xmlns="">
      <p:transition spd="slow" advTm="3222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299" y="321733"/>
            <a:ext cx="8660121"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Right Triangle 3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1856B83-A698-A66E-EFC2-EC1B7915C525}"/>
              </a:ext>
            </a:extLst>
          </p:cNvPr>
          <p:cNvSpPr txBox="1">
            <a:spLocks/>
          </p:cNvSpPr>
          <p:nvPr/>
        </p:nvSpPr>
        <p:spPr>
          <a:xfrm>
            <a:off x="755175" y="1188637"/>
            <a:ext cx="2292825" cy="448072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spcAft>
                <a:spcPts val="600"/>
              </a:spcAft>
            </a:pPr>
            <a:r>
              <a:rPr lang="en-US" sz="5700" b="1" kern="1200">
                <a:solidFill>
                  <a:schemeClr val="tx1"/>
                </a:solidFill>
                <a:latin typeface="+mj-lt"/>
                <a:ea typeface="+mj-ea"/>
                <a:cs typeface="+mj-cs"/>
              </a:rPr>
              <a:t>Types of Sexual Assault</a:t>
            </a:r>
          </a:p>
        </p:txBody>
      </p:sp>
      <p:cxnSp>
        <p:nvCxnSpPr>
          <p:cNvPr id="40" name="Straight Connector 39">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Content Placeholder 5">
            <a:extLst>
              <a:ext uri="{FF2B5EF4-FFF2-40B4-BE49-F238E27FC236}">
                <a16:creationId xmlns:a16="http://schemas.microsoft.com/office/drawing/2014/main" id="{7F9BD290-2D79-17AE-5757-4E85858B7D23}"/>
              </a:ext>
            </a:extLst>
          </p:cNvPr>
          <p:cNvGraphicFramePr>
            <a:graphicFrameLocks noGrp="1"/>
          </p:cNvGraphicFramePr>
          <p:nvPr>
            <p:ph idx="1"/>
            <p:extLst>
              <p:ext uri="{D42A27DB-BD31-4B8C-83A1-F6EECF244321}">
                <p14:modId xmlns:p14="http://schemas.microsoft.com/office/powerpoint/2010/main" val="4012828702"/>
              </p:ext>
            </p:extLst>
          </p:nvPr>
        </p:nvGraphicFramePr>
        <p:xfrm>
          <a:off x="3878083" y="1188637"/>
          <a:ext cx="3585312" cy="4480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529104"/>
      </p:ext>
    </p:extLst>
  </p:cSld>
  <p:clrMapOvr>
    <a:masterClrMapping/>
  </p:clrMapOvr>
  <mc:AlternateContent xmlns:mc="http://schemas.openxmlformats.org/markup-compatibility/2006" xmlns:p14="http://schemas.microsoft.com/office/powerpoint/2010/main">
    <mc:Choice Requires="p14">
      <p:transition spd="slow" p14:dur="2000" advTm="24020"/>
    </mc:Choice>
    <mc:Fallback xmlns="">
      <p:transition spd="slow" advTm="2402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Young chinse boy raising a finger">
            <a:extLst>
              <a:ext uri="{FF2B5EF4-FFF2-40B4-BE49-F238E27FC236}">
                <a16:creationId xmlns:a16="http://schemas.microsoft.com/office/drawing/2014/main" id="{61220279-6D87-10D2-4ED6-9F02C11975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8101" y="1248630"/>
            <a:ext cx="1533229" cy="4899616"/>
          </a:xfrm>
          <a:prstGeom prst="rect">
            <a:avLst/>
          </a:prstGeom>
        </p:spPr>
      </p:pic>
      <p:pic>
        <p:nvPicPr>
          <p:cNvPr id="4" name="Picture 3" descr="Young school girl hands on lap">
            <a:extLst>
              <a:ext uri="{FF2B5EF4-FFF2-40B4-BE49-F238E27FC236}">
                <a16:creationId xmlns:a16="http://schemas.microsoft.com/office/drawing/2014/main" id="{016C8181-1428-E961-6CCA-A58C35C741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248630"/>
            <a:ext cx="1441269" cy="4797152"/>
          </a:xfrm>
          <a:prstGeom prst="rect">
            <a:avLst/>
          </a:prstGeom>
        </p:spPr>
      </p:pic>
      <p:sp>
        <p:nvSpPr>
          <p:cNvPr id="2" name="Title 1">
            <a:extLst>
              <a:ext uri="{FF2B5EF4-FFF2-40B4-BE49-F238E27FC236}">
                <a16:creationId xmlns:a16="http://schemas.microsoft.com/office/drawing/2014/main" id="{C1E020F7-B117-E08A-BD13-022BE7422735}"/>
              </a:ext>
            </a:extLst>
          </p:cNvPr>
          <p:cNvSpPr>
            <a:spLocks noGrp="1"/>
          </p:cNvSpPr>
          <p:nvPr>
            <p:ph type="title"/>
          </p:nvPr>
        </p:nvSpPr>
        <p:spPr>
          <a:xfrm>
            <a:off x="630936" y="251312"/>
            <a:ext cx="7879842" cy="1010264"/>
          </a:xfrm>
        </p:spPr>
        <p:txBody>
          <a:bodyPr anchor="ctr">
            <a:normAutofit/>
          </a:bodyPr>
          <a:lstStyle/>
          <a:p>
            <a:r>
              <a:rPr lang="en-US" b="1">
                <a:latin typeface="Verdana" panose="020B0604030504040204" pitchFamily="34" charset="0"/>
                <a:ea typeface="Verdana" panose="020B0604030504040204" pitchFamily="34" charset="0"/>
                <a:cs typeface="Arial" panose="020B0604020202020204" pitchFamily="34" charset="0"/>
              </a:rPr>
              <a:t>Complainants and Respondents</a:t>
            </a:r>
          </a:p>
        </p:txBody>
      </p:sp>
      <p:graphicFrame>
        <p:nvGraphicFramePr>
          <p:cNvPr id="17" name="Content Placeholder 3">
            <a:extLst>
              <a:ext uri="{FF2B5EF4-FFF2-40B4-BE49-F238E27FC236}">
                <a16:creationId xmlns:a16="http://schemas.microsoft.com/office/drawing/2014/main" id="{6A70C4C1-713D-CBE3-6EB9-FAC71D3BEE7F}"/>
              </a:ext>
            </a:extLst>
          </p:cNvPr>
          <p:cNvGraphicFramePr>
            <a:graphicFrameLocks noGrp="1"/>
          </p:cNvGraphicFramePr>
          <p:nvPr>
            <p:ph idx="1"/>
            <p:extLst>
              <p:ext uri="{D42A27DB-BD31-4B8C-83A1-F6EECF244321}">
                <p14:modId xmlns:p14="http://schemas.microsoft.com/office/powerpoint/2010/main" val="1379709073"/>
              </p:ext>
            </p:extLst>
          </p:nvPr>
        </p:nvGraphicFramePr>
        <p:xfrm>
          <a:off x="628650" y="1650222"/>
          <a:ext cx="7879842" cy="45849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3891037"/>
      </p:ext>
    </p:extLst>
  </p:cSld>
  <p:clrMapOvr>
    <a:masterClrMapping/>
  </p:clrMapOvr>
  <mc:AlternateContent xmlns:mc="http://schemas.openxmlformats.org/markup-compatibility/2006" xmlns:p14="http://schemas.microsoft.com/office/powerpoint/2010/main">
    <mc:Choice Requires="p14">
      <p:transition spd="slow" p14:dur="2000" advTm="37596"/>
    </mc:Choice>
    <mc:Fallback xmlns="">
      <p:transition spd="slow" advTm="3759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6804838-0C4E-A009-B931-2B9923900F5D}"/>
              </a:ext>
            </a:extLst>
          </p:cNvPr>
          <p:cNvSpPr txBox="1">
            <a:spLocks/>
          </p:cNvSpPr>
          <p:nvPr/>
        </p:nvSpPr>
        <p:spPr>
          <a:xfrm>
            <a:off x="350041" y="586855"/>
            <a:ext cx="2401025" cy="3387497"/>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spcAft>
                <a:spcPts val="600"/>
              </a:spcAft>
            </a:pPr>
            <a:r>
              <a:rPr lang="en-US" sz="3500" b="1" kern="1200">
                <a:solidFill>
                  <a:srgbClr val="FFFFFF"/>
                </a:solidFill>
                <a:latin typeface="+mj-lt"/>
                <a:ea typeface="+mj-ea"/>
                <a:cs typeface="+mj-cs"/>
              </a:rPr>
              <a:t>Educational Program or Activity </a:t>
            </a:r>
          </a:p>
        </p:txBody>
      </p:sp>
      <p:sp>
        <p:nvSpPr>
          <p:cNvPr id="7" name="Content Placeholder 3">
            <a:extLst>
              <a:ext uri="{FF2B5EF4-FFF2-40B4-BE49-F238E27FC236}">
                <a16:creationId xmlns:a16="http://schemas.microsoft.com/office/drawing/2014/main" id="{E13CB367-50AC-A986-F794-10146A8F968B}"/>
              </a:ext>
            </a:extLst>
          </p:cNvPr>
          <p:cNvSpPr txBox="1">
            <a:spLocks/>
          </p:cNvSpPr>
          <p:nvPr/>
        </p:nvSpPr>
        <p:spPr>
          <a:xfrm>
            <a:off x="3607694" y="649480"/>
            <a:ext cx="4916510" cy="5546047"/>
          </a:xfrm>
          <a:prstGeom prst="rect">
            <a:avLst/>
          </a:prstGeom>
        </p:spPr>
        <p:txBody>
          <a:bodyPr vert="horz" lIns="91440" tIns="45720" rIns="91440" bIns="45720" rtlCol="0" anchor="ct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90000"/>
              </a:lnSpc>
              <a:buNone/>
            </a:pPr>
            <a:r>
              <a:rPr lang="en-US" sz="2000"/>
              <a:t>Schools must address allegations of sexual harassment that occur </a:t>
            </a:r>
            <a:r>
              <a:rPr lang="en-US" sz="2000" b="1"/>
              <a:t>in “the school’s education program or activity, against a person in the United States.”</a:t>
            </a:r>
          </a:p>
          <a:p>
            <a:pPr marL="0" lvl="0" indent="-228600">
              <a:lnSpc>
                <a:spcPct val="90000"/>
              </a:lnSpc>
            </a:pPr>
            <a:endParaRPr lang="en-US" sz="2000"/>
          </a:p>
          <a:p>
            <a:pPr lvl="1" indent="-228600">
              <a:lnSpc>
                <a:spcPct val="90000"/>
              </a:lnSpc>
              <a:buClrTx/>
              <a:buFont typeface="Arial" panose="020B0604020202020204" pitchFamily="34" charset="0"/>
              <a:buChar char="•"/>
            </a:pPr>
            <a:r>
              <a:rPr lang="en-US" sz="2000"/>
              <a:t>“Education program or activity” is broadly defined to include locations, events, or circumstances over which the school exercises </a:t>
            </a:r>
            <a:r>
              <a:rPr lang="en-US" sz="2000" b="1" i="1"/>
              <a:t>substantial</a:t>
            </a:r>
            <a:r>
              <a:rPr lang="en-US" sz="2000"/>
              <a:t> control. </a:t>
            </a:r>
          </a:p>
          <a:p>
            <a:pPr marL="457200" lvl="1" indent="-228600">
              <a:lnSpc>
                <a:spcPct val="90000"/>
              </a:lnSpc>
              <a:buClrTx/>
              <a:buFont typeface="Arial" panose="020B0604020202020204" pitchFamily="34" charset="0"/>
              <a:buChar char="•"/>
            </a:pPr>
            <a:endParaRPr lang="en-US" sz="2000"/>
          </a:p>
          <a:p>
            <a:pPr lvl="1" indent="-228600">
              <a:lnSpc>
                <a:spcPct val="90000"/>
              </a:lnSpc>
              <a:buClrTx/>
              <a:buFont typeface="Arial" panose="020B0604020202020204" pitchFamily="34" charset="0"/>
              <a:buChar char="•"/>
            </a:pPr>
            <a:r>
              <a:rPr lang="en-US" sz="2000"/>
              <a:t>Examples include </a:t>
            </a:r>
            <a:r>
              <a:rPr lang="en-US" sz="2000" b="1"/>
              <a:t>school field trips, school dances and sporting events.</a:t>
            </a:r>
          </a:p>
          <a:p>
            <a:pPr marL="457200" lvl="1" indent="-228600">
              <a:lnSpc>
                <a:spcPct val="90000"/>
              </a:lnSpc>
              <a:buClrTx/>
              <a:buFont typeface="Arial" panose="020B0604020202020204" pitchFamily="34" charset="0"/>
              <a:buChar char="•"/>
            </a:pPr>
            <a:endParaRPr lang="en-US" sz="2000" b="1"/>
          </a:p>
          <a:p>
            <a:pPr lvl="1" indent="-228600">
              <a:lnSpc>
                <a:spcPct val="90000"/>
              </a:lnSpc>
              <a:buClrTx/>
              <a:buFont typeface="Arial" panose="020B0604020202020204" pitchFamily="34" charset="0"/>
              <a:buChar char="•"/>
            </a:pPr>
            <a:r>
              <a:rPr lang="en-US" sz="2000"/>
              <a:t>The school must have substantial control over both the respondent (i.e., the alleged harasser) </a:t>
            </a:r>
            <a:r>
              <a:rPr lang="en-US" sz="2000" b="1"/>
              <a:t>and</a:t>
            </a:r>
            <a:r>
              <a:rPr lang="en-US" sz="2000"/>
              <a:t> the context in which the sexual harassment occurs.</a:t>
            </a:r>
          </a:p>
          <a:p>
            <a:pPr indent="-228600">
              <a:lnSpc>
                <a:spcPct val="90000"/>
              </a:lnSpc>
            </a:pPr>
            <a:endParaRPr lang="en-US" sz="1700"/>
          </a:p>
        </p:txBody>
      </p:sp>
    </p:spTree>
    <p:extLst>
      <p:ext uri="{BB962C8B-B14F-4D97-AF65-F5344CB8AC3E}">
        <p14:creationId xmlns:p14="http://schemas.microsoft.com/office/powerpoint/2010/main" val="2473129602"/>
      </p:ext>
    </p:extLst>
  </p:cSld>
  <p:clrMapOvr>
    <a:masterClrMapping/>
  </p:clrMapOvr>
  <mc:AlternateContent xmlns:mc="http://schemas.openxmlformats.org/markup-compatibility/2006" xmlns:p14="http://schemas.microsoft.com/office/powerpoint/2010/main">
    <mc:Choice Requires="p14">
      <p:transition spd="slow" p14:dur="2000" advTm="40664"/>
    </mc:Choice>
    <mc:Fallback xmlns="">
      <p:transition spd="slow" advTm="4066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ressed woman using phone">
            <a:extLst>
              <a:ext uri="{FF2B5EF4-FFF2-40B4-BE49-F238E27FC236}">
                <a16:creationId xmlns:a16="http://schemas.microsoft.com/office/drawing/2014/main" id="{6CD53D93-C914-6727-2442-A2E6732DE2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317" r="48841" b="1"/>
          <a:stretch/>
        </p:blipFill>
        <p:spPr>
          <a:xfrm>
            <a:off x="5974222" y="323519"/>
            <a:ext cx="2927198" cy="5607882"/>
          </a:xfrm>
          <a:custGeom>
            <a:avLst/>
            <a:gdLst/>
            <a:ahLst/>
            <a:cxnLst/>
            <a:rect l="l" t="t" r="r" b="b"/>
            <a:pathLst>
              <a:path w="4323899" h="6212748">
                <a:moveTo>
                  <a:pt x="0" y="0"/>
                </a:moveTo>
                <a:lnTo>
                  <a:pt x="4323899" y="0"/>
                </a:lnTo>
                <a:lnTo>
                  <a:pt x="4323899" y="2864954"/>
                </a:lnTo>
                <a:lnTo>
                  <a:pt x="880454" y="6212748"/>
                </a:lnTo>
                <a:lnTo>
                  <a:pt x="0" y="6212748"/>
                </a:lnTo>
                <a:close/>
              </a:path>
            </a:pathLst>
          </a:custGeom>
        </p:spPr>
      </p:pic>
      <p:sp>
        <p:nvSpPr>
          <p:cNvPr id="30" name="Rectangle 29">
            <a:extLst>
              <a:ext uri="{FF2B5EF4-FFF2-40B4-BE49-F238E27FC236}">
                <a16:creationId xmlns:a16="http://schemas.microsoft.com/office/drawing/2014/main" id="{51C89C42-AF83-451A-81EA-472844755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D29E482-45B6-6814-6D18-ABDADBA509A7}"/>
              </a:ext>
            </a:extLst>
          </p:cNvPr>
          <p:cNvSpPr txBox="1">
            <a:spLocks/>
          </p:cNvSpPr>
          <p:nvPr/>
        </p:nvSpPr>
        <p:spPr>
          <a:xfrm>
            <a:off x="755577" y="611799"/>
            <a:ext cx="4032448" cy="99992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5200" b="1"/>
              <a:t>Duty to Report</a:t>
            </a:r>
          </a:p>
        </p:txBody>
      </p:sp>
      <p:sp>
        <p:nvSpPr>
          <p:cNvPr id="7" name="Content Placeholder 3">
            <a:extLst>
              <a:ext uri="{FF2B5EF4-FFF2-40B4-BE49-F238E27FC236}">
                <a16:creationId xmlns:a16="http://schemas.microsoft.com/office/drawing/2014/main" id="{CB0B1A42-00C2-B2B5-FE60-96DFAFF608E7}"/>
              </a:ext>
            </a:extLst>
          </p:cNvPr>
          <p:cNvSpPr txBox="1">
            <a:spLocks/>
          </p:cNvSpPr>
          <p:nvPr/>
        </p:nvSpPr>
        <p:spPr>
          <a:xfrm>
            <a:off x="481330" y="1483415"/>
            <a:ext cx="5250312" cy="3288090"/>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indent="-228600">
              <a:lnSpc>
                <a:spcPct val="90000"/>
              </a:lnSpc>
            </a:pPr>
            <a:r>
              <a:rPr lang="en-US" sz="1800" dirty="0"/>
              <a:t>Federal Title IX Regulations require schools to respond whenever </a:t>
            </a:r>
            <a:r>
              <a:rPr lang="en-US" sz="1800" b="1" u="sng" dirty="0"/>
              <a:t>any employee</a:t>
            </a:r>
            <a:r>
              <a:rPr lang="en-US" sz="1800" b="1" dirty="0"/>
              <a:t> </a:t>
            </a:r>
            <a:r>
              <a:rPr lang="en-US" sz="1800" dirty="0"/>
              <a:t>has notice of sexual harassment, including mere allegations of sexual harassment </a:t>
            </a:r>
            <a:r>
              <a:rPr lang="en-US" sz="1800" b="1" dirty="0"/>
              <a:t>without delay. </a:t>
            </a:r>
          </a:p>
          <a:p>
            <a:pPr lvl="0" indent="-228600">
              <a:lnSpc>
                <a:spcPct val="90000"/>
              </a:lnSpc>
            </a:pPr>
            <a:r>
              <a:rPr lang="en-US" sz="1800" b="1" u="sng" dirty="0"/>
              <a:t>All employees</a:t>
            </a:r>
            <a:r>
              <a:rPr lang="en-US" sz="1800" b="1" dirty="0"/>
              <a:t> </a:t>
            </a:r>
            <a:r>
              <a:rPr lang="en-US" sz="1800" dirty="0"/>
              <a:t>are required to report acts of sex discrimination, including sexual harassment to the School’s Title IX Coordinator.</a:t>
            </a:r>
          </a:p>
          <a:p>
            <a:pPr lvl="0" indent="-228600">
              <a:lnSpc>
                <a:spcPct val="90000"/>
              </a:lnSpc>
            </a:pPr>
            <a:r>
              <a:rPr lang="en-US" sz="1800" dirty="0"/>
              <a:t>All allegations of sexual harassment must be reported to the School’s Title IX Coordinator.</a:t>
            </a:r>
            <a:endParaRPr lang="en-US" sz="1800" u="sng" dirty="0"/>
          </a:p>
          <a:p>
            <a:pPr lvl="0" indent="-228600">
              <a:lnSpc>
                <a:spcPct val="90000"/>
              </a:lnSpc>
            </a:pPr>
            <a:endParaRPr lang="en-US" sz="1800" dirty="0"/>
          </a:p>
          <a:p>
            <a:pPr marL="114300" lvl="0" indent="0">
              <a:lnSpc>
                <a:spcPct val="90000"/>
              </a:lnSpc>
              <a:buNone/>
            </a:pPr>
            <a:endParaRPr lang="en-US" sz="1800" dirty="0"/>
          </a:p>
          <a:p>
            <a:pPr marL="114300" lvl="0" indent="0">
              <a:lnSpc>
                <a:spcPct val="90000"/>
              </a:lnSpc>
              <a:buNone/>
            </a:pPr>
            <a:endParaRPr lang="en-US" sz="1800" dirty="0"/>
          </a:p>
          <a:p>
            <a:pPr marL="171450" lvl="1" indent="0">
              <a:lnSpc>
                <a:spcPct val="90000"/>
              </a:lnSpc>
              <a:buNone/>
            </a:pPr>
            <a:r>
              <a:rPr lang="en-US" sz="2000" b="1" dirty="0">
                <a:solidFill>
                  <a:srgbClr val="FF0000"/>
                </a:solidFill>
              </a:rPr>
              <a:t>Notifying law enforcement is not sufficient! Even when there is a law enforcement investigation, the school must follow its procedures outlined in board policy to comply with the TIX regulations.</a:t>
            </a:r>
          </a:p>
          <a:p>
            <a:pPr marL="0" lvl="0" indent="0">
              <a:lnSpc>
                <a:spcPct val="90000"/>
              </a:lnSpc>
              <a:buNone/>
            </a:pPr>
            <a:endParaRPr lang="en-US" sz="1800" b="1" i="1" u="sng" dirty="0"/>
          </a:p>
        </p:txBody>
      </p:sp>
    </p:spTree>
    <p:extLst>
      <p:ext uri="{BB962C8B-B14F-4D97-AF65-F5344CB8AC3E}">
        <p14:creationId xmlns:p14="http://schemas.microsoft.com/office/powerpoint/2010/main" val="1262734870"/>
      </p:ext>
    </p:extLst>
  </p:cSld>
  <p:clrMapOvr>
    <a:masterClrMapping/>
  </p:clrMapOvr>
  <mc:AlternateContent xmlns:mc="http://schemas.openxmlformats.org/markup-compatibility/2006" xmlns:p14="http://schemas.microsoft.com/office/powerpoint/2010/main">
    <mc:Choice Requires="p14">
      <p:transition spd="slow" p14:dur="2000" advTm="57820"/>
    </mc:Choice>
    <mc:Fallback xmlns="">
      <p:transition spd="slow" advTm="5782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F91BFF-F94F-87BA-F929-360309FCD44C}"/>
              </a:ext>
            </a:extLst>
          </p:cNvPr>
          <p:cNvSpPr>
            <a:spLocks noGrp="1"/>
          </p:cNvSpPr>
          <p:nvPr>
            <p:ph type="title"/>
          </p:nvPr>
        </p:nvSpPr>
        <p:spPr>
          <a:xfrm>
            <a:off x="480060" y="325369"/>
            <a:ext cx="3276451" cy="1956841"/>
          </a:xfrm>
        </p:spPr>
        <p:txBody>
          <a:bodyPr vert="horz" lIns="91440" tIns="45720" rIns="91440" bIns="45720" rtlCol="0" anchor="b">
            <a:normAutofit/>
          </a:bodyPr>
          <a:lstStyle/>
          <a:p>
            <a:pPr defTabSz="914400"/>
            <a:r>
              <a:rPr lang="en-US" sz="2600" b="1"/>
              <a:t>You Have a Duty to Report </a:t>
            </a:r>
            <a:r>
              <a:rPr lang="en-US" sz="2600" b="1" u="sng"/>
              <a:t>All</a:t>
            </a:r>
            <a:r>
              <a:rPr lang="en-US" sz="2600" b="1"/>
              <a:t> Allegations of Sexual Harassment </a:t>
            </a:r>
            <a:br>
              <a:rPr lang="en-US" sz="2600" b="1"/>
            </a:br>
            <a:endParaRPr lang="en-US" sz="260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0C864C1-8834-9959-39B5-4ABF32D1DF34}"/>
              </a:ext>
            </a:extLst>
          </p:cNvPr>
          <p:cNvSpPr txBox="1"/>
          <p:nvPr/>
        </p:nvSpPr>
        <p:spPr>
          <a:xfrm>
            <a:off x="480060" y="2872899"/>
            <a:ext cx="3182691" cy="3320668"/>
          </a:xfrm>
          <a:prstGeom prst="rect">
            <a:avLst/>
          </a:prstGeom>
        </p:spPr>
        <p:txBody>
          <a:bodyPr vert="horz" lIns="91440" tIns="45720" rIns="91440" bIns="45720" rtlCol="0">
            <a:noAutofit/>
          </a:bodyPr>
          <a:lstStyle/>
          <a:p>
            <a:pPr marL="0" marR="0" indent="-228600" latinLnBrk="0">
              <a:lnSpc>
                <a:spcPct val="90000"/>
              </a:lnSpc>
              <a:spcBef>
                <a:spcPts val="0"/>
              </a:spcBef>
              <a:spcAft>
                <a:spcPts val="800"/>
              </a:spcAft>
              <a:buFont typeface="Arial" panose="020B0604020202020204" pitchFamily="34" charset="0"/>
              <a:buChar char="•"/>
            </a:pPr>
            <a:r>
              <a:rPr lang="en-US" sz="1600" dirty="0">
                <a:effectLst/>
              </a:rPr>
              <a:t>While many reports of sexual harassment may come to employees by witnessing instances first-hand, the duty to report also extends to information received second-hand.</a:t>
            </a:r>
          </a:p>
          <a:p>
            <a:pPr marL="0" marR="0" indent="-228600" latinLnBrk="0">
              <a:lnSpc>
                <a:spcPct val="90000"/>
              </a:lnSpc>
              <a:spcBef>
                <a:spcPts val="0"/>
              </a:spcBef>
              <a:spcAft>
                <a:spcPts val="800"/>
              </a:spcAft>
              <a:buFont typeface="Arial" panose="020B0604020202020204" pitchFamily="34" charset="0"/>
              <a:buChar char="•"/>
            </a:pPr>
            <a:r>
              <a:rPr lang="en-US" sz="1600" dirty="0">
                <a:effectLst/>
              </a:rPr>
              <a:t>The duty to report may even extend to rumors and gossip if the allegations are detailed enough to create NOTICE to the School.</a:t>
            </a:r>
          </a:p>
          <a:p>
            <a:pPr marL="0" marR="0" indent="-228600" latinLnBrk="0">
              <a:lnSpc>
                <a:spcPct val="90000"/>
              </a:lnSpc>
              <a:spcBef>
                <a:spcPts val="0"/>
              </a:spcBef>
              <a:spcAft>
                <a:spcPts val="800"/>
              </a:spcAft>
              <a:buFont typeface="Arial" panose="020B0604020202020204" pitchFamily="34" charset="0"/>
              <a:buChar char="•"/>
            </a:pPr>
            <a:r>
              <a:rPr lang="en-US" sz="1600" dirty="0">
                <a:effectLst/>
              </a:rPr>
              <a:t>If an incident of sexual harassment occurs and you are unsure of whether you need to report it, always seek the guidance of the School’s Title IX Coordinator and err on the side of reporting. </a:t>
            </a:r>
          </a:p>
        </p:txBody>
      </p:sp>
      <p:pic>
        <p:nvPicPr>
          <p:cNvPr id="4" name="Content Placeholder 3">
            <a:extLst>
              <a:ext uri="{FF2B5EF4-FFF2-40B4-BE49-F238E27FC236}">
                <a16:creationId xmlns:a16="http://schemas.microsoft.com/office/drawing/2014/main" id="{3A39E6E4-6C38-5718-0BD7-1BE1F35D7378}"/>
              </a:ext>
            </a:extLst>
          </p:cNvPr>
          <p:cNvPicPr>
            <a:picLocks noGrp="1" noChangeAspect="1"/>
          </p:cNvPicPr>
          <p:nvPr>
            <p:ph idx="1"/>
          </p:nvPr>
        </p:nvPicPr>
        <p:blipFill rotWithShape="1">
          <a:blip r:embed="rId2"/>
          <a:srcRect l="43818" r="18568"/>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08828573"/>
      </p:ext>
    </p:extLst>
  </p:cSld>
  <p:clrMapOvr>
    <a:masterClrMapping/>
  </p:clrMapOvr>
  <mc:AlternateContent xmlns:mc="http://schemas.openxmlformats.org/markup-compatibility/2006" xmlns:p14="http://schemas.microsoft.com/office/powerpoint/2010/main">
    <mc:Choice Requires="p14">
      <p:transition spd="slow" p14:dur="2000" advTm="37595"/>
    </mc:Choice>
    <mc:Fallback xmlns="">
      <p:transition spd="slow" advTm="3759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estaurant with tables and chairs">
            <a:extLst>
              <a:ext uri="{FF2B5EF4-FFF2-40B4-BE49-F238E27FC236}">
                <a16:creationId xmlns:a16="http://schemas.microsoft.com/office/drawing/2014/main" id="{AD1C716B-19E8-155C-75C5-C227856A35E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577" r="3364" b="-1"/>
          <a:stretch/>
        </p:blipFill>
        <p:spPr>
          <a:xfrm>
            <a:off x="1891767" y="10"/>
            <a:ext cx="7252231" cy="6857990"/>
          </a:xfrm>
          <a:prstGeom prst="rect">
            <a:avLst/>
          </a:prstGeom>
        </p:spPr>
      </p:pic>
      <p:sp>
        <p:nvSpPr>
          <p:cNvPr id="54" name="Rectangle 5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D29E482-45B6-6814-6D18-ABDADBA509A7}"/>
              </a:ext>
            </a:extLst>
          </p:cNvPr>
          <p:cNvSpPr txBox="1">
            <a:spLocks/>
          </p:cNvSpPr>
          <p:nvPr/>
        </p:nvSpPr>
        <p:spPr>
          <a:xfrm>
            <a:off x="628650" y="365125"/>
            <a:ext cx="2866641" cy="18999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500" b="1"/>
              <a:t>Guidance on When to Report</a:t>
            </a:r>
          </a:p>
        </p:txBody>
      </p:sp>
      <p:sp>
        <p:nvSpPr>
          <p:cNvPr id="7" name="Content Placeholder 3">
            <a:extLst>
              <a:ext uri="{FF2B5EF4-FFF2-40B4-BE49-F238E27FC236}">
                <a16:creationId xmlns:a16="http://schemas.microsoft.com/office/drawing/2014/main" id="{CB0B1A42-00C2-B2B5-FE60-96DFAFF608E7}"/>
              </a:ext>
            </a:extLst>
          </p:cNvPr>
          <p:cNvSpPr txBox="1">
            <a:spLocks/>
          </p:cNvSpPr>
          <p:nvPr/>
        </p:nvSpPr>
        <p:spPr>
          <a:xfrm>
            <a:off x="251520" y="2420888"/>
            <a:ext cx="2866641" cy="37427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29184" indent="-228600">
              <a:lnSpc>
                <a:spcPct val="90000"/>
              </a:lnSpc>
            </a:pPr>
            <a:r>
              <a:rPr lang="en-US" sz="1600"/>
              <a:t>Allegations of sexual harassment against an administrator may be reported directly to the Title IX Coordinator.</a:t>
            </a:r>
          </a:p>
          <a:p>
            <a:pPr marL="0" indent="-228600">
              <a:lnSpc>
                <a:spcPct val="90000"/>
              </a:lnSpc>
            </a:pPr>
            <a:endParaRPr lang="en-US" sz="1600"/>
          </a:p>
          <a:p>
            <a:pPr marL="329184" indent="-228600">
              <a:lnSpc>
                <a:spcPct val="90000"/>
              </a:lnSpc>
            </a:pPr>
            <a:r>
              <a:rPr lang="en-US" sz="1600"/>
              <a:t>Off-campus incidents may be within the duty to report under Title IX, so employees should report them and/or seek the direction of an administrator, supervisor, or Title IX Coordinator if they are unsure whether they need to report. </a:t>
            </a:r>
          </a:p>
          <a:p>
            <a:pPr marL="329184" indent="-228600">
              <a:lnSpc>
                <a:spcPct val="90000"/>
              </a:lnSpc>
            </a:pPr>
            <a:endParaRPr lang="en-US" sz="1600"/>
          </a:p>
          <a:p>
            <a:pPr marL="329184" indent="-228600">
              <a:lnSpc>
                <a:spcPct val="90000"/>
              </a:lnSpc>
            </a:pPr>
            <a:endParaRPr lang="en-US" sz="1600"/>
          </a:p>
          <a:p>
            <a:pPr marL="329184" indent="-228600">
              <a:lnSpc>
                <a:spcPct val="90000"/>
              </a:lnSpc>
            </a:pPr>
            <a:endParaRPr lang="en-US" sz="1600" b="1" i="1"/>
          </a:p>
          <a:p>
            <a:pPr indent="-228600">
              <a:lnSpc>
                <a:spcPct val="90000"/>
              </a:lnSpc>
            </a:pPr>
            <a:endParaRPr lang="en-US" sz="1600"/>
          </a:p>
        </p:txBody>
      </p:sp>
    </p:spTree>
    <p:extLst>
      <p:ext uri="{BB962C8B-B14F-4D97-AF65-F5344CB8AC3E}">
        <p14:creationId xmlns:p14="http://schemas.microsoft.com/office/powerpoint/2010/main" val="3299041747"/>
      </p:ext>
    </p:extLst>
  </p:cSld>
  <p:clrMapOvr>
    <a:masterClrMapping/>
  </p:clrMapOvr>
  <mc:AlternateContent xmlns:mc="http://schemas.openxmlformats.org/markup-compatibility/2006" xmlns:p14="http://schemas.microsoft.com/office/powerpoint/2010/main">
    <mc:Choice Requires="p14">
      <p:transition spd="slow" p14:dur="2000" advTm="24090"/>
    </mc:Choice>
    <mc:Fallback xmlns="">
      <p:transition spd="slow" advTm="2409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D29E482-45B6-6814-6D18-ABDADBA509A7}"/>
              </a:ext>
            </a:extLst>
          </p:cNvPr>
          <p:cNvSpPr txBox="1">
            <a:spLocks/>
          </p:cNvSpPr>
          <p:nvPr/>
        </p:nvSpPr>
        <p:spPr>
          <a:xfrm>
            <a:off x="4067944" y="681037"/>
            <a:ext cx="4094129"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100" b="1" kern="1200">
                <a:solidFill>
                  <a:schemeClr val="tx1"/>
                </a:solidFill>
                <a:latin typeface="+mj-lt"/>
                <a:ea typeface="+mj-ea"/>
                <a:cs typeface="+mj-cs"/>
              </a:rPr>
              <a:t>You Have a Responsibility </a:t>
            </a:r>
          </a:p>
          <a:p>
            <a:pPr algn="l">
              <a:lnSpc>
                <a:spcPct val="90000"/>
              </a:lnSpc>
              <a:spcAft>
                <a:spcPts val="600"/>
              </a:spcAft>
            </a:pPr>
            <a:r>
              <a:rPr lang="en-US" sz="3100" b="1" kern="1200">
                <a:solidFill>
                  <a:schemeClr val="tx1"/>
                </a:solidFill>
                <a:latin typeface="+mj-lt"/>
                <a:ea typeface="+mj-ea"/>
                <a:cs typeface="+mj-cs"/>
              </a:rPr>
              <a:t>to Take Action </a:t>
            </a:r>
          </a:p>
        </p:txBody>
      </p:sp>
      <p:pic>
        <p:nvPicPr>
          <p:cNvPr id="9" name="Picture 8" descr="Doctor thumb up">
            <a:extLst>
              <a:ext uri="{FF2B5EF4-FFF2-40B4-BE49-F238E27FC236}">
                <a16:creationId xmlns:a16="http://schemas.microsoft.com/office/drawing/2014/main" id="{8488984C-962D-57FE-360B-948A7B8135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1151" y="511293"/>
            <a:ext cx="1855506"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7" name="Content Placeholder 3">
            <a:extLst>
              <a:ext uri="{FF2B5EF4-FFF2-40B4-BE49-F238E27FC236}">
                <a16:creationId xmlns:a16="http://schemas.microsoft.com/office/drawing/2014/main" id="{CB0B1A42-00C2-B2B5-FE60-96DFAFF608E7}"/>
              </a:ext>
            </a:extLst>
          </p:cNvPr>
          <p:cNvSpPr txBox="1">
            <a:spLocks/>
          </p:cNvSpPr>
          <p:nvPr/>
        </p:nvSpPr>
        <p:spPr>
          <a:xfrm>
            <a:off x="4421221" y="1984443"/>
            <a:ext cx="4094129" cy="41925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228600">
              <a:lnSpc>
                <a:spcPct val="90000"/>
              </a:lnSpc>
            </a:pPr>
            <a:r>
              <a:rPr lang="en-US" sz="2700" dirty="0"/>
              <a:t>Whether or not a formal complaint of sexual harassment is filed, or a student asks the school site to act, the </a:t>
            </a:r>
            <a:r>
              <a:rPr lang="en-US" sz="2700" b="1" dirty="0"/>
              <a:t>School must take steps to </a:t>
            </a:r>
            <a:r>
              <a:rPr lang="en-US" sz="2700" b="1" u="sng" dirty="0"/>
              <a:t>understand</a:t>
            </a:r>
            <a:r>
              <a:rPr lang="en-US" sz="2700" b="1" dirty="0"/>
              <a:t> what occurred and to </a:t>
            </a:r>
            <a:r>
              <a:rPr lang="en-US" sz="2700" b="1" u="sng" dirty="0"/>
              <a:t>respond</a:t>
            </a:r>
            <a:r>
              <a:rPr lang="en-US" sz="2700" b="1" dirty="0"/>
              <a:t> </a:t>
            </a:r>
            <a:r>
              <a:rPr lang="en-US" sz="2700" dirty="0"/>
              <a:t>appropriately and in a timely manner. </a:t>
            </a:r>
          </a:p>
        </p:txBody>
      </p:sp>
    </p:spTree>
    <p:extLst>
      <p:ext uri="{BB962C8B-B14F-4D97-AF65-F5344CB8AC3E}">
        <p14:creationId xmlns:p14="http://schemas.microsoft.com/office/powerpoint/2010/main" val="4288431023"/>
      </p:ext>
    </p:extLst>
  </p:cSld>
  <p:clrMapOvr>
    <a:masterClrMapping/>
  </p:clrMapOvr>
  <mc:AlternateContent xmlns:mc="http://schemas.openxmlformats.org/markup-compatibility/2006" xmlns:p14="http://schemas.microsoft.com/office/powerpoint/2010/main">
    <mc:Choice Requires="p14">
      <p:transition spd="slow" p14:dur="2000" advTm="21706"/>
    </mc:Choice>
    <mc:Fallback xmlns="">
      <p:transition spd="slow" advTm="2170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6804838-0C4E-A009-B931-2B9923900F5D}"/>
              </a:ext>
            </a:extLst>
          </p:cNvPr>
          <p:cNvSpPr txBox="1">
            <a:spLocks/>
          </p:cNvSpPr>
          <p:nvPr/>
        </p:nvSpPr>
        <p:spPr>
          <a:xfrm>
            <a:off x="515125" y="1153572"/>
            <a:ext cx="2400300" cy="44611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b="1" kern="1200">
                <a:solidFill>
                  <a:srgbClr val="FFFFFF"/>
                </a:solidFill>
                <a:latin typeface="+mj-lt"/>
                <a:ea typeface="+mj-ea"/>
                <a:cs typeface="+mj-cs"/>
              </a:rPr>
              <a:t>Failure to Report</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E13CB367-50AC-A986-F794-10146A8F968B}"/>
              </a:ext>
            </a:extLst>
          </p:cNvPr>
          <p:cNvSpPr txBox="1">
            <a:spLocks/>
          </p:cNvSpPr>
          <p:nvPr/>
        </p:nvSpPr>
        <p:spPr>
          <a:xfrm>
            <a:off x="3335481" y="591344"/>
            <a:ext cx="5179868" cy="558561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28600">
              <a:lnSpc>
                <a:spcPct val="90000"/>
              </a:lnSpc>
              <a:buClrTx/>
            </a:pPr>
            <a:r>
              <a:rPr lang="en-US" sz="1800" dirty="0"/>
              <a:t>While many employees have relationships of trust with students and other employees, it is not appropriate to promise someone that you will not report what they tell you regarding sexual harassment. </a:t>
            </a:r>
          </a:p>
          <a:p>
            <a:pPr indent="-228600">
              <a:lnSpc>
                <a:spcPct val="90000"/>
              </a:lnSpc>
              <a:buClrTx/>
            </a:pPr>
            <a:r>
              <a:rPr lang="en-US" sz="1800" dirty="0"/>
              <a:t>A school employee who fails to promptly report an incident of sexual harassment of which the school employee is aware, may be subject to a personnel investigation and disciplinary action, up to, and including termination.</a:t>
            </a:r>
          </a:p>
          <a:p>
            <a:pPr indent="-228600">
              <a:lnSpc>
                <a:spcPct val="90000"/>
              </a:lnSpc>
              <a:buClrTx/>
            </a:pPr>
            <a:r>
              <a:rPr lang="en-US" sz="1800" dirty="0"/>
              <a:t>Any person may report sexual harassment.  They do not have to be the alleged victim of sexual harassment.  </a:t>
            </a:r>
          </a:p>
          <a:p>
            <a:pPr indent="-228600">
              <a:lnSpc>
                <a:spcPct val="90000"/>
              </a:lnSpc>
              <a:buClrTx/>
            </a:pPr>
            <a:r>
              <a:rPr lang="en-US" sz="1800" dirty="0"/>
              <a:t>Reports of sexual harassment may be made in person, by mail, by telephone, or by electronic-mail, using the Title IX Coordinator’s contact information.</a:t>
            </a:r>
          </a:p>
          <a:p>
            <a:pPr indent="-228600">
              <a:lnSpc>
                <a:spcPct val="90000"/>
              </a:lnSpc>
              <a:buClrTx/>
            </a:pPr>
            <a:r>
              <a:rPr lang="en-US" sz="1800" dirty="0"/>
              <a:t>Please note that </a:t>
            </a:r>
            <a:r>
              <a:rPr lang="en-US" sz="1800" b="1" dirty="0"/>
              <a:t>all Athenian Academy employees are mandatory reporters </a:t>
            </a:r>
            <a:r>
              <a:rPr lang="en-US" sz="1800" dirty="0"/>
              <a:t>according to Federal Title IX regulations.</a:t>
            </a:r>
          </a:p>
          <a:p>
            <a:pPr indent="-228600">
              <a:lnSpc>
                <a:spcPct val="90000"/>
              </a:lnSpc>
            </a:pPr>
            <a:endParaRPr lang="en-US" sz="1800" dirty="0"/>
          </a:p>
        </p:txBody>
      </p:sp>
    </p:spTree>
    <p:custDataLst>
      <p:tags r:id="rId1"/>
    </p:custDataLst>
    <p:extLst>
      <p:ext uri="{BB962C8B-B14F-4D97-AF65-F5344CB8AC3E}">
        <p14:creationId xmlns:p14="http://schemas.microsoft.com/office/powerpoint/2010/main" val="4088031164"/>
      </p:ext>
    </p:extLst>
  </p:cSld>
  <p:clrMapOvr>
    <a:masterClrMapping/>
  </p:clrMapOvr>
  <mc:AlternateContent xmlns:mc="http://schemas.openxmlformats.org/markup-compatibility/2006" xmlns:p14="http://schemas.microsoft.com/office/powerpoint/2010/main">
    <mc:Choice Requires="p14">
      <p:transition spd="slow" p14:dur="2000" advTm="58987"/>
    </mc:Choice>
    <mc:Fallback xmlns="">
      <p:transition spd="slow" advTm="589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2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25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25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25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25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25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25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25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25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25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1856B83-A698-A66E-EFC2-EC1B7915C525}"/>
              </a:ext>
            </a:extLst>
          </p:cNvPr>
          <p:cNvSpPr txBox="1">
            <a:spLocks/>
          </p:cNvSpPr>
          <p:nvPr/>
        </p:nvSpPr>
        <p:spPr>
          <a:xfrm>
            <a:off x="628650" y="365125"/>
            <a:ext cx="7886700"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4700" b="1" kern="1200">
                <a:solidFill>
                  <a:schemeClr val="tx1"/>
                </a:solidFill>
                <a:latin typeface="+mj-lt"/>
                <a:ea typeface="+mj-ea"/>
                <a:cs typeface="+mj-cs"/>
              </a:rPr>
              <a:t>Reports of Child Abuse</a:t>
            </a:r>
          </a:p>
        </p:txBody>
      </p:sp>
      <p:sp>
        <p:nvSpPr>
          <p:cNvPr id="3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596966 w 8140446"/>
              <a:gd name="csY1" fmla="*/ 0 h 18288"/>
              <a:gd name="csX2" fmla="*/ 1031123 w 8140446"/>
              <a:gd name="csY2" fmla="*/ 0 h 18288"/>
              <a:gd name="csX3" fmla="*/ 1872303 w 8140446"/>
              <a:gd name="csY3" fmla="*/ 0 h 18288"/>
              <a:gd name="csX4" fmla="*/ 2469269 w 8140446"/>
              <a:gd name="csY4" fmla="*/ 0 h 18288"/>
              <a:gd name="csX5" fmla="*/ 3066235 w 8140446"/>
              <a:gd name="csY5" fmla="*/ 0 h 18288"/>
              <a:gd name="csX6" fmla="*/ 3907414 w 8140446"/>
              <a:gd name="csY6" fmla="*/ 0 h 18288"/>
              <a:gd name="csX7" fmla="*/ 4422976 w 8140446"/>
              <a:gd name="csY7" fmla="*/ 0 h 18288"/>
              <a:gd name="csX8" fmla="*/ 5264155 w 8140446"/>
              <a:gd name="csY8" fmla="*/ 0 h 18288"/>
              <a:gd name="csX9" fmla="*/ 6105335 w 8140446"/>
              <a:gd name="csY9" fmla="*/ 0 h 18288"/>
              <a:gd name="csX10" fmla="*/ 6783705 w 8140446"/>
              <a:gd name="csY10" fmla="*/ 0 h 18288"/>
              <a:gd name="csX11" fmla="*/ 8140446 w 8140446"/>
              <a:gd name="csY11" fmla="*/ 0 h 18288"/>
              <a:gd name="csX12" fmla="*/ 8140446 w 8140446"/>
              <a:gd name="csY12" fmla="*/ 18288 h 18288"/>
              <a:gd name="csX13" fmla="*/ 7706289 w 8140446"/>
              <a:gd name="csY13" fmla="*/ 18288 h 18288"/>
              <a:gd name="csX14" fmla="*/ 6865109 w 8140446"/>
              <a:gd name="csY14" fmla="*/ 18288 h 18288"/>
              <a:gd name="csX15" fmla="*/ 6349548 w 8140446"/>
              <a:gd name="csY15" fmla="*/ 18288 h 18288"/>
              <a:gd name="csX16" fmla="*/ 5671177 w 8140446"/>
              <a:gd name="csY16" fmla="*/ 18288 h 18288"/>
              <a:gd name="csX17" fmla="*/ 4829998 w 8140446"/>
              <a:gd name="csY17" fmla="*/ 18288 h 18288"/>
              <a:gd name="csX18" fmla="*/ 4151627 w 8140446"/>
              <a:gd name="csY18" fmla="*/ 18288 h 18288"/>
              <a:gd name="csX19" fmla="*/ 3717470 w 8140446"/>
              <a:gd name="csY19" fmla="*/ 18288 h 18288"/>
              <a:gd name="csX20" fmla="*/ 3201909 w 8140446"/>
              <a:gd name="csY20" fmla="*/ 18288 h 18288"/>
              <a:gd name="csX21" fmla="*/ 2360729 w 8140446"/>
              <a:gd name="csY21" fmla="*/ 18288 h 18288"/>
              <a:gd name="csX22" fmla="*/ 1682359 w 8140446"/>
              <a:gd name="csY22" fmla="*/ 18288 h 18288"/>
              <a:gd name="csX23" fmla="*/ 1166797 w 8140446"/>
              <a:gd name="csY23" fmla="*/ 18288 h 18288"/>
              <a:gd name="csX24" fmla="*/ 0 w 8140446"/>
              <a:gd name="csY24" fmla="*/ 18288 h 18288"/>
              <a:gd name="csX25" fmla="*/ 0 w 8140446"/>
              <a:gd name="csY2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3D02090E-50E3-743B-074A-99F423045F97}"/>
              </a:ext>
            </a:extLst>
          </p:cNvPr>
          <p:cNvSpPr>
            <a:spLocks noGrp="1"/>
          </p:cNvSpPr>
          <p:nvPr>
            <p:ph idx="1"/>
          </p:nvPr>
        </p:nvSpPr>
        <p:spPr>
          <a:xfrm>
            <a:off x="628650" y="1929384"/>
            <a:ext cx="7886700" cy="4251960"/>
          </a:xfrm>
        </p:spPr>
        <p:txBody>
          <a:bodyPr vert="horz" lIns="91440" tIns="45720" rIns="91440" bIns="45720" rtlCol="0" anchor="t">
            <a:normAutofit/>
          </a:bodyPr>
          <a:lstStyle/>
          <a:p>
            <a:pPr indent="-228600" defTabSz="914400"/>
            <a:r>
              <a:rPr lang="en-US" sz="1900" dirty="0"/>
              <a:t>Pursuant to Florida law and Board Policy, any person, including teachers, administrators, support staff, and other school personnel, who knows, or has reasonable cause to suspect that a child or student has been abused, abandoned or neglected, subjected to inappropriate intimate interactions by adults or has become the victim of a known or suspected juvenile sexual offender, </a:t>
            </a:r>
            <a:r>
              <a:rPr lang="en-US" sz="1900" b="1" u="sng" dirty="0"/>
              <a:t>MUST</a:t>
            </a:r>
            <a:r>
              <a:rPr lang="en-US" sz="1900" dirty="0"/>
              <a:t> report such knowledge or suspicion to the Florida Department of Children and Families.</a:t>
            </a:r>
          </a:p>
          <a:p>
            <a:pPr marL="0" indent="-228600" defTabSz="914400"/>
            <a:endParaRPr lang="en-US" sz="1900" dirty="0"/>
          </a:p>
          <a:p>
            <a:pPr marL="457200" lvl="1" indent="-228600" defTabSz="914400"/>
            <a:r>
              <a:rPr lang="en-US" sz="2400" b="1" dirty="0"/>
              <a:t>Call the hotline at 1(800) 96-ABUSE </a:t>
            </a:r>
            <a:endParaRPr lang="en-US" sz="2400" b="1" dirty="0">
              <a:ea typeface="Calibri"/>
              <a:cs typeface="Calibri"/>
            </a:endParaRPr>
          </a:p>
          <a:p>
            <a:pPr marL="457200" lvl="1" indent="-228600" defTabSz="914400"/>
            <a:endParaRPr lang="en-US" sz="1900" b="1" u="sng" dirty="0"/>
          </a:p>
          <a:p>
            <a:pPr indent="-228600" defTabSz="914400"/>
            <a:r>
              <a:rPr lang="en-US" sz="1900" dirty="0"/>
              <a:t>For more information on mandatory reporting of child abuse and neglect, please refer to the employee handbook.</a:t>
            </a:r>
          </a:p>
          <a:p>
            <a:pPr indent="-228600" defTabSz="914400"/>
            <a:endParaRPr lang="en-US" sz="1900" dirty="0"/>
          </a:p>
        </p:txBody>
      </p:sp>
    </p:spTree>
    <p:extLst>
      <p:ext uri="{BB962C8B-B14F-4D97-AF65-F5344CB8AC3E}">
        <p14:creationId xmlns:p14="http://schemas.microsoft.com/office/powerpoint/2010/main" val="754153910"/>
      </p:ext>
    </p:extLst>
  </p:cSld>
  <p:clrMapOvr>
    <a:masterClrMapping/>
  </p:clrMapOvr>
  <mc:AlternateContent xmlns:mc="http://schemas.openxmlformats.org/markup-compatibility/2006" xmlns:p14="http://schemas.microsoft.com/office/powerpoint/2010/main">
    <mc:Choice Requires="p14">
      <p:transition spd="slow" p14:dur="2000" advTm="71806"/>
    </mc:Choice>
    <mc:Fallback xmlns="">
      <p:transition spd="slow" advTm="7180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856B83-A698-A66E-EFC2-EC1B7915C525}"/>
              </a:ext>
            </a:extLst>
          </p:cNvPr>
          <p:cNvSpPr txBox="1">
            <a:spLocks/>
          </p:cNvSpPr>
          <p:nvPr/>
        </p:nvSpPr>
        <p:spPr>
          <a:xfrm>
            <a:off x="360759" y="3752849"/>
            <a:ext cx="2468166" cy="245268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100" b="1"/>
              <a:t>Role of the Title IX Coordinator </a:t>
            </a:r>
          </a:p>
        </p:txBody>
      </p:sp>
      <p:sp>
        <p:nvSpPr>
          <p:cNvPr id="6" name="Content Placeholder 5">
            <a:extLst>
              <a:ext uri="{FF2B5EF4-FFF2-40B4-BE49-F238E27FC236}">
                <a16:creationId xmlns:a16="http://schemas.microsoft.com/office/drawing/2014/main" id="{3D02090E-50E3-743B-074A-99F423045F97}"/>
              </a:ext>
            </a:extLst>
          </p:cNvPr>
          <p:cNvSpPr>
            <a:spLocks/>
          </p:cNvSpPr>
          <p:nvPr/>
        </p:nvSpPr>
        <p:spPr>
          <a:xfrm>
            <a:off x="3167986" y="3752850"/>
            <a:ext cx="5796502" cy="2452687"/>
          </a:xfrm>
          <a:prstGeom prst="rect">
            <a:avLst/>
          </a:prstGeom>
        </p:spPr>
        <p:txBody>
          <a:bodyPr vert="horz" lIns="91440" tIns="45720" rIns="91440" bIns="45720" rtlCol="0" anchor="ctr">
            <a:normAutofit/>
          </a:bodyPr>
          <a:lstStyle/>
          <a:p>
            <a:pPr latinLnBrk="0">
              <a:lnSpc>
                <a:spcPct val="90000"/>
              </a:lnSpc>
              <a:spcAft>
                <a:spcPts val="600"/>
              </a:spcAft>
            </a:pPr>
            <a:r>
              <a:rPr lang="en-US" sz="1400" dirty="0"/>
              <a:t>The School’s Title IX Coordinator’s role is to oversee the school’s efforts to investigate, STOP, </a:t>
            </a:r>
          </a:p>
          <a:p>
            <a:pPr latinLnBrk="0">
              <a:lnSpc>
                <a:spcPct val="90000"/>
              </a:lnSpc>
              <a:spcAft>
                <a:spcPts val="600"/>
              </a:spcAft>
            </a:pPr>
            <a:r>
              <a:rPr lang="en-US" sz="1400" dirty="0"/>
              <a:t>PREVENT, and REMEDY all forms of harassment, including sexual harassment within educational programs and activities.</a:t>
            </a:r>
          </a:p>
          <a:p>
            <a:pPr indent="-228600" latinLnBrk="0">
              <a:lnSpc>
                <a:spcPct val="90000"/>
              </a:lnSpc>
              <a:spcAft>
                <a:spcPts val="600"/>
              </a:spcAft>
              <a:buFont typeface="Arial" panose="020B0604020202020204" pitchFamily="34" charset="0"/>
              <a:buChar char="•"/>
            </a:pPr>
            <a:endParaRPr lang="en-US" sz="1100" b="1" dirty="0"/>
          </a:p>
          <a:p>
            <a:pPr latinLnBrk="0">
              <a:lnSpc>
                <a:spcPct val="90000"/>
              </a:lnSpc>
              <a:spcAft>
                <a:spcPts val="600"/>
              </a:spcAft>
            </a:pPr>
            <a:r>
              <a:rPr lang="en-US" sz="1100" b="1" dirty="0"/>
              <a:t>School Title IX Coordinator Contact Information:</a:t>
            </a:r>
          </a:p>
          <a:p>
            <a:pPr latinLnBrk="0">
              <a:lnSpc>
                <a:spcPct val="90000"/>
              </a:lnSpc>
              <a:spcAft>
                <a:spcPts val="600"/>
              </a:spcAft>
            </a:pPr>
            <a:r>
              <a:rPr lang="en-US" sz="1100" b="1" dirty="0"/>
              <a:t>Evan Markowitz</a:t>
            </a:r>
            <a:br>
              <a:rPr lang="en-US" sz="1100" dirty="0"/>
            </a:br>
            <a:r>
              <a:rPr lang="en-US" sz="1100" dirty="0"/>
              <a:t>Phone: 727-372-0200</a:t>
            </a:r>
            <a:br>
              <a:rPr lang="en-US" sz="1100" dirty="0"/>
            </a:br>
            <a:r>
              <a:rPr lang="en-US" sz="1100" dirty="0"/>
              <a:t>Email: </a:t>
            </a:r>
            <a:r>
              <a:rPr lang="en-US" sz="1100" dirty="0" err="1"/>
              <a:t>evan.markowitz@aaota.org</a:t>
            </a:r>
            <a:br>
              <a:rPr lang="en-US" sz="1100" dirty="0"/>
            </a:br>
            <a:endParaRPr lang="en-US" sz="1100" dirty="0"/>
          </a:p>
          <a:p>
            <a:pPr indent="-228600" latinLnBrk="0">
              <a:lnSpc>
                <a:spcPct val="90000"/>
              </a:lnSpc>
              <a:spcAft>
                <a:spcPts val="600"/>
              </a:spcAft>
              <a:buFont typeface="Arial" panose="020B0604020202020204" pitchFamily="34" charset="0"/>
              <a:buChar char="•"/>
            </a:pPr>
            <a:r>
              <a:rPr lang="en-US" sz="1100" dirty="0"/>
              <a:t>Website: Located in Legal Footer links </a:t>
            </a:r>
            <a:r>
              <a:rPr lang="en-US" sz="1100" dirty="0">
                <a:hlinkClick r:id="rId2"/>
              </a:rPr>
              <a:t>https://www.aaota.org/nondiscrimination</a:t>
            </a:r>
            <a:endParaRPr lang="en-US" sz="1100" dirty="0"/>
          </a:p>
        </p:txBody>
      </p:sp>
      <p:pic>
        <p:nvPicPr>
          <p:cNvPr id="5" name="Picture 4">
            <a:extLst>
              <a:ext uri="{FF2B5EF4-FFF2-40B4-BE49-F238E27FC236}">
                <a16:creationId xmlns:a16="http://schemas.microsoft.com/office/drawing/2014/main" id="{63643261-F0E1-DA7B-43A6-2D30C8305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40679"/>
            <a:ext cx="7772400" cy="3304699"/>
          </a:xfrm>
          <a:prstGeom prst="rect">
            <a:avLst/>
          </a:prstGeom>
        </p:spPr>
      </p:pic>
    </p:spTree>
    <p:extLst>
      <p:ext uri="{BB962C8B-B14F-4D97-AF65-F5344CB8AC3E}">
        <p14:creationId xmlns:p14="http://schemas.microsoft.com/office/powerpoint/2010/main" val="2996243000"/>
      </p:ext>
    </p:extLst>
  </p:cSld>
  <p:clrMapOvr>
    <a:masterClrMapping/>
  </p:clrMapOvr>
  <mc:AlternateContent xmlns:mc="http://schemas.openxmlformats.org/markup-compatibility/2006" xmlns:p14="http://schemas.microsoft.com/office/powerpoint/2010/main">
    <mc:Choice Requires="p14">
      <p:transition spd="slow" p14:dur="2000" advTm="39490"/>
    </mc:Choice>
    <mc:Fallback xmlns="">
      <p:transition spd="slow" advTm="3949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60">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4007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1E020F7-B117-E08A-BD13-022BE7422735}"/>
              </a:ext>
            </a:extLst>
          </p:cNvPr>
          <p:cNvSpPr>
            <a:spLocks noGrp="1"/>
          </p:cNvSpPr>
          <p:nvPr>
            <p:ph type="title"/>
          </p:nvPr>
        </p:nvSpPr>
        <p:spPr>
          <a:xfrm>
            <a:off x="550070" y="609599"/>
            <a:ext cx="2764630" cy="1322888"/>
          </a:xfrm>
        </p:spPr>
        <p:txBody>
          <a:bodyPr>
            <a:normAutofit fontScale="90000"/>
          </a:bodyPr>
          <a:lstStyle/>
          <a:p>
            <a:r>
              <a:rPr lang="en-US" sz="2800" b="1">
                <a:latin typeface="+mn-lt"/>
                <a:ea typeface="Verdana" panose="020B0604030504040204" pitchFamily="34" charset="0"/>
                <a:cs typeface="Arial" panose="020B0604020202020204" pitchFamily="34" charset="0"/>
              </a:rPr>
              <a:t>If sexual harassment or sex-based discrimination is a maybe…</a:t>
            </a:r>
          </a:p>
        </p:txBody>
      </p:sp>
      <p:sp>
        <p:nvSpPr>
          <p:cNvPr id="4" name="Content Placeholder 3">
            <a:extLst>
              <a:ext uri="{FF2B5EF4-FFF2-40B4-BE49-F238E27FC236}">
                <a16:creationId xmlns:a16="http://schemas.microsoft.com/office/drawing/2014/main" id="{4E1612E0-4E13-D0CE-3162-D9A03B1B442F}"/>
              </a:ext>
            </a:extLst>
          </p:cNvPr>
          <p:cNvSpPr>
            <a:spLocks noGrp="1"/>
          </p:cNvSpPr>
          <p:nvPr>
            <p:ph idx="1"/>
          </p:nvPr>
        </p:nvSpPr>
        <p:spPr>
          <a:xfrm>
            <a:off x="550070" y="2194101"/>
            <a:ext cx="2764630" cy="3973337"/>
          </a:xfrm>
        </p:spPr>
        <p:txBody>
          <a:bodyPr>
            <a:normAutofit/>
          </a:bodyPr>
          <a:lstStyle/>
          <a:p>
            <a:pPr marL="0" indent="0">
              <a:buNone/>
            </a:pPr>
            <a:endParaRPr lang="en-US" sz="1700" b="1" dirty="0">
              <a:latin typeface="Arial" panose="020B0604020202020204" pitchFamily="34" charset="0"/>
              <a:cs typeface="Arial" panose="020B0604020202020204" pitchFamily="34" charset="0"/>
            </a:endParaRPr>
          </a:p>
          <a:p>
            <a:pPr marL="0" indent="0">
              <a:buNone/>
            </a:pPr>
            <a:r>
              <a:rPr lang="en-US" sz="2800" b="1" dirty="0">
                <a:latin typeface="Calibri" panose="020F0502020204030204" pitchFamily="34" charset="0"/>
                <a:ea typeface="Calibri" panose="020F0502020204030204" pitchFamily="34" charset="0"/>
                <a:cs typeface="Calibri" panose="020F0502020204030204" pitchFamily="34" charset="0"/>
              </a:rPr>
              <a:t>Notify your supervisor</a:t>
            </a:r>
            <a:endParaRPr lang="en-US" sz="2400" b="1" dirty="0"/>
          </a:p>
        </p:txBody>
      </p:sp>
      <p:pic>
        <p:nvPicPr>
          <p:cNvPr id="10" name="Picture 9" descr="Elderly woman on phone">
            <a:extLst>
              <a:ext uri="{FF2B5EF4-FFF2-40B4-BE49-F238E27FC236}">
                <a16:creationId xmlns:a16="http://schemas.microsoft.com/office/drawing/2014/main" id="{E2CA55A6-E55E-023E-4DB5-09E10C8D92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 b="3299"/>
          <a:stretch/>
        </p:blipFill>
        <p:spPr>
          <a:xfrm>
            <a:off x="4388563" y="1073835"/>
            <a:ext cx="1887484" cy="4710330"/>
          </a:xfrm>
          <a:prstGeom prst="rect">
            <a:avLst/>
          </a:prstGeom>
        </p:spPr>
      </p:pic>
      <p:pic>
        <p:nvPicPr>
          <p:cNvPr id="5" name="Picture 4" descr="Young businessman on a call">
            <a:extLst>
              <a:ext uri="{FF2B5EF4-FFF2-40B4-BE49-F238E27FC236}">
                <a16:creationId xmlns:a16="http://schemas.microsoft.com/office/drawing/2014/main" id="{EBB2C797-D0EE-7E08-EF47-771ECE3B05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04908" y="1073835"/>
            <a:ext cx="1966562" cy="4710330"/>
          </a:xfrm>
          <a:prstGeom prst="rect">
            <a:avLst/>
          </a:prstGeom>
        </p:spPr>
      </p:pic>
      <p:pic>
        <p:nvPicPr>
          <p:cNvPr id="7" name="Audio 6">
            <a:hlinkClick r:id="" action="ppaction://media"/>
            <a:extLst>
              <a:ext uri="{FF2B5EF4-FFF2-40B4-BE49-F238E27FC236}">
                <a16:creationId xmlns:a16="http://schemas.microsoft.com/office/drawing/2014/main" id="{46AAF419-30B6-752A-601D-BB53E0C07A0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628689638"/>
      </p:ext>
    </p:extLst>
  </p:cSld>
  <p:clrMapOvr>
    <a:masterClrMapping/>
  </p:clrMapOvr>
  <mc:AlternateContent xmlns:mc="http://schemas.openxmlformats.org/markup-compatibility/2006" xmlns:p14="http://schemas.microsoft.com/office/powerpoint/2010/main">
    <mc:Choice Requires="p14">
      <p:transition spd="slow" p14:dur="2000" advTm="14479"/>
    </mc:Choice>
    <mc:Fallback xmlns="">
      <p:transition spd="slow" advTm="14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459486" y="1078992"/>
            <a:ext cx="4701577" cy="1536192"/>
          </a:xfrm>
        </p:spPr>
        <p:txBody>
          <a:bodyPr vert="horz" lIns="91440" tIns="45720" rIns="91440" bIns="45720" rtlCol="0" anchor="b">
            <a:normAutofit/>
          </a:bodyPr>
          <a:lstStyle/>
          <a:p>
            <a:pPr defTabSz="914400"/>
            <a:r>
              <a:rPr lang="en-US" sz="4500">
                <a:solidFill>
                  <a:schemeClr val="tx1"/>
                </a:solidFill>
                <a:latin typeface="+mj-lt"/>
                <a:cs typeface="+mj-cs"/>
              </a:rPr>
              <a:t>Scenario 1 </a:t>
            </a:r>
          </a:p>
        </p:txBody>
      </p:sp>
      <p:sp>
        <p:nvSpPr>
          <p:cNvPr id="28"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0758"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87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a:extLst>
              <a:ext uri="{FF2B5EF4-FFF2-40B4-BE49-F238E27FC236}">
                <a16:creationId xmlns:a16="http://schemas.microsoft.com/office/drawing/2014/main" id="{CEB2F437-A24C-4475-B0AC-506B63B5BC38}"/>
              </a:ext>
            </a:extLst>
          </p:cNvPr>
          <p:cNvSpPr>
            <a:spLocks/>
          </p:cNvSpPr>
          <p:nvPr/>
        </p:nvSpPr>
        <p:spPr>
          <a:xfrm>
            <a:off x="461593" y="3355848"/>
            <a:ext cx="4701578" cy="2825496"/>
          </a:xfrm>
          <a:prstGeom prst="rect">
            <a:avLst/>
          </a:prstGeom>
        </p:spPr>
        <p:txBody>
          <a:bodyPr vert="horz" lIns="91440" tIns="45720" rIns="91440" bIns="45720" rtlCol="0">
            <a:normAutofit/>
          </a:bodyPr>
          <a:lstStyle/>
          <a:p>
            <a:pPr latinLnBrk="0">
              <a:lnSpc>
                <a:spcPct val="90000"/>
              </a:lnSpc>
              <a:spcAft>
                <a:spcPts val="584"/>
              </a:spcAft>
            </a:pPr>
            <a:r>
              <a:rPr lang="en-US" sz="1900"/>
              <a:t>Ms. Blackwell, a custodian overheard two students Charles and Mark, discuss an incident when Mark’s girlfriend, Amy, slapped him and pulled his hair at a school football game during an argument. </a:t>
            </a:r>
          </a:p>
          <a:p>
            <a:pPr latinLnBrk="0">
              <a:lnSpc>
                <a:spcPct val="90000"/>
              </a:lnSpc>
            </a:pPr>
            <a:endParaRPr lang="en-US" sz="1900" b="1"/>
          </a:p>
          <a:p>
            <a:pPr latinLnBrk="0">
              <a:lnSpc>
                <a:spcPct val="90000"/>
              </a:lnSpc>
            </a:pPr>
            <a:r>
              <a:rPr lang="en-US" sz="1900" b="1"/>
              <a:t>Should Ms. Blackwell report this incident?</a:t>
            </a:r>
          </a:p>
          <a:p>
            <a:pPr indent="-228600" latinLnBrk="0">
              <a:lnSpc>
                <a:spcPct val="90000"/>
              </a:lnSpc>
              <a:buFont typeface="Arial" panose="020B0604020202020204" pitchFamily="34" charset="0"/>
              <a:buChar char="•"/>
            </a:pPr>
            <a:endParaRPr lang="en-US" sz="1900"/>
          </a:p>
        </p:txBody>
      </p:sp>
      <p:pic>
        <p:nvPicPr>
          <p:cNvPr id="22" name="Picture 21" descr="Metal tic-tac-toe game pieces">
            <a:extLst>
              <a:ext uri="{FF2B5EF4-FFF2-40B4-BE49-F238E27FC236}">
                <a16:creationId xmlns:a16="http://schemas.microsoft.com/office/drawing/2014/main" id="{388540F0-C99C-0EF6-6C4D-B325E3DF1302}"/>
              </a:ext>
            </a:extLst>
          </p:cNvPr>
          <p:cNvPicPr>
            <a:picLocks noChangeAspect="1"/>
          </p:cNvPicPr>
          <p:nvPr/>
        </p:nvPicPr>
        <p:blipFill rotWithShape="1">
          <a:blip r:embed="rId2"/>
          <a:srcRect l="24744" r="38281"/>
          <a:stretch/>
        </p:blipFill>
        <p:spPr>
          <a:xfrm>
            <a:off x="5763004" y="10"/>
            <a:ext cx="3380995" cy="6857990"/>
          </a:xfrm>
          <a:prstGeom prst="rect">
            <a:avLst/>
          </a:prstGeom>
        </p:spPr>
      </p:pic>
    </p:spTree>
    <p:extLst>
      <p:ext uri="{BB962C8B-B14F-4D97-AF65-F5344CB8AC3E}">
        <p14:creationId xmlns:p14="http://schemas.microsoft.com/office/powerpoint/2010/main" val="1128944799"/>
      </p:ext>
    </p:extLst>
  </p:cSld>
  <p:clrMapOvr>
    <a:masterClrMapping/>
  </p:clrMapOvr>
  <mc:AlternateContent xmlns:mc="http://schemas.openxmlformats.org/markup-compatibility/2006" xmlns:p14="http://schemas.microsoft.com/office/powerpoint/2010/main">
    <mc:Choice Requires="p14">
      <p:transition spd="slow" p14:dur="2000" advTm="31419"/>
    </mc:Choice>
    <mc:Fallback xmlns="">
      <p:transition spd="slow" advTm="3141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6" name="Rectangle 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782723" y="809898"/>
            <a:ext cx="7457037" cy="1554480"/>
          </a:xfrm>
        </p:spPr>
        <p:txBody>
          <a:bodyPr vert="horz" lIns="91440" tIns="45720" rIns="91440" bIns="45720" rtlCol="0" anchor="ctr">
            <a:normAutofit/>
          </a:bodyPr>
          <a:lstStyle/>
          <a:p>
            <a:pPr defTabSz="914400"/>
            <a:r>
              <a:rPr lang="en-US" sz="4200" kern="1200">
                <a:solidFill>
                  <a:schemeClr val="tx1"/>
                </a:solidFill>
                <a:latin typeface="+mj-lt"/>
                <a:ea typeface="+mj-ea"/>
                <a:cs typeface="+mj-cs"/>
              </a:rPr>
              <a:t>Scenario 1 Outcome </a:t>
            </a:r>
          </a:p>
        </p:txBody>
      </p:sp>
      <p:sp>
        <p:nvSpPr>
          <p:cNvPr id="4" name="Content Placeholder 3">
            <a:extLst>
              <a:ext uri="{FF2B5EF4-FFF2-40B4-BE49-F238E27FC236}">
                <a16:creationId xmlns:a16="http://schemas.microsoft.com/office/drawing/2014/main" id="{CEB2F437-A24C-4475-B0AC-506B63B5BC38}"/>
              </a:ext>
            </a:extLst>
          </p:cNvPr>
          <p:cNvSpPr>
            <a:spLocks/>
          </p:cNvSpPr>
          <p:nvPr/>
        </p:nvSpPr>
        <p:spPr>
          <a:xfrm>
            <a:off x="806771" y="3120388"/>
            <a:ext cx="7455989" cy="3124658"/>
          </a:xfrm>
          <a:prstGeom prst="rect">
            <a:avLst/>
          </a:prstGeom>
        </p:spPr>
        <p:txBody>
          <a:bodyPr vert="horz" lIns="91440" tIns="45720" rIns="91440" bIns="45720" rtlCol="0" anchor="ctr">
            <a:normAutofit/>
          </a:bodyPr>
          <a:lstStyle/>
          <a:p>
            <a:pPr marL="260033" indent="-228600" latinLnBrk="0">
              <a:lnSpc>
                <a:spcPct val="90000"/>
              </a:lnSpc>
              <a:spcAft>
                <a:spcPts val="600"/>
              </a:spcAft>
              <a:buFont typeface="Arial" panose="020B0604020202020204" pitchFamily="34" charset="0"/>
              <a:buChar char="•"/>
            </a:pPr>
            <a:r>
              <a:rPr lang="en-US" sz="2100" b="1" dirty="0">
                <a:solidFill>
                  <a:srgbClr val="FF0000"/>
                </a:solidFill>
              </a:rPr>
              <a:t>Yes. </a:t>
            </a:r>
            <a:r>
              <a:rPr lang="en-US" sz="2100" dirty="0"/>
              <a:t>Ms. Blackwell should report this incident to her school administrator or the School’s Title IX Coordinator.</a:t>
            </a:r>
          </a:p>
          <a:p>
            <a:pPr marL="260033" indent="-228600" latinLnBrk="0">
              <a:lnSpc>
                <a:spcPct val="90000"/>
              </a:lnSpc>
              <a:spcAft>
                <a:spcPts val="600"/>
              </a:spcAft>
              <a:buFont typeface="Arial" panose="020B0604020202020204" pitchFamily="34" charset="0"/>
              <a:buChar char="•"/>
            </a:pPr>
            <a:r>
              <a:rPr lang="en-US" sz="2100" dirty="0"/>
              <a:t>Ms. Blackwell has heard an allegation of sexual harassment under Title IX, specifically, </a:t>
            </a:r>
            <a:r>
              <a:rPr lang="en-US" sz="2100" b="1" dirty="0">
                <a:solidFill>
                  <a:srgbClr val="FF0000"/>
                </a:solidFill>
              </a:rPr>
              <a:t>allegations of dating violence</a:t>
            </a:r>
            <a:r>
              <a:rPr lang="en-US" sz="2100" dirty="0"/>
              <a:t>.</a:t>
            </a:r>
          </a:p>
          <a:p>
            <a:pPr marL="260033" indent="-228600" latinLnBrk="0">
              <a:lnSpc>
                <a:spcPct val="90000"/>
              </a:lnSpc>
              <a:spcAft>
                <a:spcPts val="600"/>
              </a:spcAft>
              <a:buFont typeface="Arial" panose="020B0604020202020204" pitchFamily="34" charset="0"/>
              <a:buChar char="•"/>
            </a:pPr>
            <a:r>
              <a:rPr lang="en-US" sz="2100" dirty="0"/>
              <a:t>Even though Ms. Blackwell is not a direct witness to the dating violence discussed between the two students, </a:t>
            </a:r>
            <a:r>
              <a:rPr lang="en-US" sz="2100" b="1" dirty="0">
                <a:solidFill>
                  <a:srgbClr val="FF0000"/>
                </a:solidFill>
              </a:rPr>
              <a:t>she is aware </a:t>
            </a:r>
            <a:r>
              <a:rPr lang="en-US" sz="2100" dirty="0">
                <a:solidFill>
                  <a:srgbClr val="FF0000"/>
                </a:solidFill>
              </a:rPr>
              <a:t>of an allegation and must report it. </a:t>
            </a:r>
          </a:p>
          <a:p>
            <a:pPr marL="260033" indent="-228600" latinLnBrk="0">
              <a:lnSpc>
                <a:spcPct val="90000"/>
              </a:lnSpc>
              <a:spcAft>
                <a:spcPts val="600"/>
              </a:spcAft>
              <a:buFont typeface="Arial" panose="020B0604020202020204" pitchFamily="34" charset="0"/>
              <a:buChar char="•"/>
            </a:pPr>
            <a:endParaRPr lang="en-US" sz="2100" dirty="0"/>
          </a:p>
          <a:p>
            <a:pPr indent="-228600" latinLnBrk="0">
              <a:lnSpc>
                <a:spcPct val="90000"/>
              </a:lnSpc>
              <a:spcAft>
                <a:spcPts val="600"/>
              </a:spcAft>
              <a:buFont typeface="Arial" panose="020B0604020202020204" pitchFamily="34" charset="0"/>
              <a:buChar char="•"/>
            </a:pPr>
            <a:endParaRPr lang="en-US" sz="2100" dirty="0"/>
          </a:p>
          <a:p>
            <a:pPr indent="-228600" latinLnBrk="0">
              <a:lnSpc>
                <a:spcPct val="90000"/>
              </a:lnSpc>
              <a:spcAft>
                <a:spcPts val="600"/>
              </a:spcAft>
              <a:buFont typeface="Arial" panose="020B0604020202020204" pitchFamily="34" charset="0"/>
              <a:buChar char="•"/>
            </a:pPr>
            <a:endParaRPr lang="en-US" sz="2100" dirty="0"/>
          </a:p>
          <a:p>
            <a:pPr indent="-228600" latinLnBrk="0">
              <a:lnSpc>
                <a:spcPct val="90000"/>
              </a:lnSpc>
              <a:spcAft>
                <a:spcPts val="600"/>
              </a:spcAft>
              <a:buFont typeface="Arial" panose="020B0604020202020204" pitchFamily="34" charset="0"/>
              <a:buChar char="•"/>
            </a:pPr>
            <a:endParaRPr lang="en-US" sz="2100" dirty="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16902"/>
      </p:ext>
    </p:extLst>
  </p:cSld>
  <p:clrMapOvr>
    <a:masterClrMapping/>
  </p:clrMapOvr>
  <mc:AlternateContent xmlns:mc="http://schemas.openxmlformats.org/markup-compatibility/2006" xmlns:p14="http://schemas.microsoft.com/office/powerpoint/2010/main">
    <mc:Choice Requires="p14">
      <p:transition spd="slow" p14:dur="2000" advTm="28620"/>
    </mc:Choice>
    <mc:Fallback xmlns="">
      <p:transition spd="slow" advTm="2862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360759" y="3752849"/>
            <a:ext cx="2468166" cy="2452687"/>
          </a:xfrm>
        </p:spPr>
        <p:txBody>
          <a:bodyPr anchor="ctr">
            <a:normAutofit/>
          </a:bodyPr>
          <a:lstStyle/>
          <a:p>
            <a:r>
              <a:rPr lang="en-US" sz="3100">
                <a:latin typeface="Verdana" panose="020B0604030504040204" pitchFamily="34" charset="0"/>
                <a:ea typeface="Verdana" panose="020B0604030504040204" pitchFamily="34" charset="0"/>
              </a:rPr>
              <a:t>Scenario 2</a:t>
            </a:r>
          </a:p>
        </p:txBody>
      </p:sp>
      <p:pic>
        <p:nvPicPr>
          <p:cNvPr id="5" name="Picture 4" descr="Close-up of school bus side view mirror and door">
            <a:extLst>
              <a:ext uri="{FF2B5EF4-FFF2-40B4-BE49-F238E27FC236}">
                <a16:creationId xmlns:a16="http://schemas.microsoft.com/office/drawing/2014/main" id="{8C4C1C7D-5015-BFE7-B36C-0A12A957DE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004" b="30202"/>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3167986" y="3752850"/>
            <a:ext cx="5614060" cy="2452687"/>
          </a:xfrm>
        </p:spPr>
        <p:txBody>
          <a:bodyPr anchor="ctr">
            <a:normAutofit/>
          </a:bodyPr>
          <a:lstStyle/>
          <a:p>
            <a:r>
              <a:rPr lang="en-US" sz="2400">
                <a:effectLst/>
                <a:ea typeface="Verdana" panose="020B0604030504040204" pitchFamily="34" charset="0"/>
                <a:cs typeface="Times New Roman" panose="02020603050405020304" pitchFamily="18" charset="0"/>
              </a:rPr>
              <a:t>A teacher, Mr. Brown, witnessed a 6</a:t>
            </a:r>
            <a:r>
              <a:rPr lang="en-US" sz="2400" baseline="30000">
                <a:effectLst/>
                <a:ea typeface="Verdana" panose="020B0604030504040204" pitchFamily="34" charset="0"/>
                <a:cs typeface="Times New Roman" panose="02020603050405020304" pitchFamily="18" charset="0"/>
              </a:rPr>
              <a:t>th</a:t>
            </a:r>
            <a:r>
              <a:rPr lang="en-US" sz="2400">
                <a:effectLst/>
                <a:ea typeface="Verdana" panose="020B0604030504040204" pitchFamily="34" charset="0"/>
                <a:cs typeface="Times New Roman" panose="02020603050405020304" pitchFamily="18" charset="0"/>
              </a:rPr>
              <a:t>-grade student from another class grab a female student’s breast while on a school bus during a field trip.</a:t>
            </a:r>
            <a:endParaRPr lang="en-US" sz="2400">
              <a:ea typeface="Verdana" panose="020B0604030504040204" pitchFamily="34" charset="0"/>
            </a:endParaRPr>
          </a:p>
          <a:p>
            <a:endParaRPr lang="en-US" sz="2400">
              <a:ea typeface="Verdana" panose="020B0604030504040204" pitchFamily="34" charset="0"/>
            </a:endParaRPr>
          </a:p>
          <a:p>
            <a:r>
              <a:rPr lang="en-US" sz="2400">
                <a:ea typeface="Verdana" panose="020B0604030504040204" pitchFamily="34" charset="0"/>
              </a:rPr>
              <a:t>Should Mr. Brown report this incident?</a:t>
            </a:r>
          </a:p>
          <a:p>
            <a:endParaRPr lang="en-US" sz="1600"/>
          </a:p>
        </p:txBody>
      </p:sp>
    </p:spTree>
    <p:extLst>
      <p:ext uri="{BB962C8B-B14F-4D97-AF65-F5344CB8AC3E}">
        <p14:creationId xmlns:p14="http://schemas.microsoft.com/office/powerpoint/2010/main" val="159302701"/>
      </p:ext>
    </p:extLst>
  </p:cSld>
  <p:clrMapOvr>
    <a:masterClrMapping/>
  </p:clrMapOvr>
  <mc:AlternateContent xmlns:mc="http://schemas.openxmlformats.org/markup-compatibility/2006" xmlns:p14="http://schemas.microsoft.com/office/powerpoint/2010/main">
    <mc:Choice Requires="p14">
      <p:transition spd="slow" p14:dur="2000" advTm="18341"/>
    </mc:Choice>
    <mc:Fallback xmlns="">
      <p:transition spd="slow" advTm="1834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483798" y="1463040"/>
            <a:ext cx="2847230" cy="2690949"/>
          </a:xfrm>
        </p:spPr>
        <p:txBody>
          <a:bodyPr vert="horz" lIns="91440" tIns="45720" rIns="91440" bIns="45720" rtlCol="0" anchor="t">
            <a:normAutofit/>
          </a:bodyPr>
          <a:lstStyle/>
          <a:p>
            <a:pPr defTabSz="914400"/>
            <a:r>
              <a:rPr lang="en-US" sz="4200" kern="1200">
                <a:solidFill>
                  <a:schemeClr val="tx1"/>
                </a:solidFill>
                <a:latin typeface="+mj-lt"/>
                <a:ea typeface="+mj-ea"/>
                <a:cs typeface="+mj-cs"/>
              </a:rPr>
              <a:t>Scenario 2 Outcome</a:t>
            </a:r>
          </a:p>
        </p:txBody>
      </p:sp>
      <p:grpSp>
        <p:nvGrpSpPr>
          <p:cNvPr id="26" name="Group 25">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250" y="4415246"/>
            <a:ext cx="8986749" cy="2087795"/>
            <a:chOff x="143163" y="5763486"/>
            <a:chExt cx="11982332" cy="739555"/>
          </a:xfrm>
        </p:grpSpPr>
        <p:sp>
          <p:nvSpPr>
            <p:cNvPr id="27" name="Rectangle 2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0279" y="587829"/>
            <a:ext cx="4878975"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EB2F437-A24C-4475-B0AC-506B63B5BC38}"/>
              </a:ext>
            </a:extLst>
          </p:cNvPr>
          <p:cNvSpPr>
            <a:spLocks/>
          </p:cNvSpPr>
          <p:nvPr/>
        </p:nvSpPr>
        <p:spPr>
          <a:xfrm>
            <a:off x="4242163" y="1463039"/>
            <a:ext cx="4156790" cy="4300447"/>
          </a:xfrm>
          <a:prstGeom prst="rect">
            <a:avLst/>
          </a:prstGeom>
        </p:spPr>
        <p:txBody>
          <a:bodyPr vert="horz" lIns="91440" tIns="45720" rIns="91440" bIns="45720" rtlCol="0" anchor="t">
            <a:normAutofit/>
          </a:bodyPr>
          <a:lstStyle/>
          <a:p>
            <a:pPr marL="134303" indent="-228600" latinLnBrk="0">
              <a:lnSpc>
                <a:spcPct val="90000"/>
              </a:lnSpc>
              <a:spcAft>
                <a:spcPts val="600"/>
              </a:spcAft>
              <a:buFont typeface="Arial" panose="020B0604020202020204" pitchFamily="34" charset="0"/>
              <a:buChar char="•"/>
            </a:pPr>
            <a:r>
              <a:rPr lang="en-US" sz="1900" b="1"/>
              <a:t>Yes.</a:t>
            </a:r>
            <a:r>
              <a:rPr lang="en-US" sz="1900"/>
              <a:t> Mr. Brown should report this incident to a school administrator or the Title IX Coordinator as it describes a possible sexual assault (forcible fondling) during an educational program or activity.</a:t>
            </a:r>
          </a:p>
          <a:p>
            <a:pPr indent="-228600" latinLnBrk="0">
              <a:lnSpc>
                <a:spcPct val="90000"/>
              </a:lnSpc>
              <a:spcAft>
                <a:spcPts val="600"/>
              </a:spcAft>
              <a:buFont typeface="Arial" panose="020B0604020202020204" pitchFamily="34" charset="0"/>
              <a:buChar char="•"/>
            </a:pPr>
            <a:endParaRPr lang="en-US" sz="1900"/>
          </a:p>
        </p:txBody>
      </p:sp>
    </p:spTree>
    <p:extLst>
      <p:ext uri="{BB962C8B-B14F-4D97-AF65-F5344CB8AC3E}">
        <p14:creationId xmlns:p14="http://schemas.microsoft.com/office/powerpoint/2010/main" val="3480882296"/>
      </p:ext>
    </p:extLst>
  </p:cSld>
  <p:clrMapOvr>
    <a:masterClrMapping/>
  </p:clrMapOvr>
  <mc:AlternateContent xmlns:mc="http://schemas.openxmlformats.org/markup-compatibility/2006" xmlns:p14="http://schemas.microsoft.com/office/powerpoint/2010/main">
    <mc:Choice Requires="p14">
      <p:transition spd="slow" p14:dur="2000" advTm="18687"/>
    </mc:Choice>
    <mc:Fallback xmlns="">
      <p:transition spd="slow" advTm="1868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4885341" y="365125"/>
            <a:ext cx="3630007" cy="1807305"/>
          </a:xfrm>
        </p:spPr>
        <p:txBody>
          <a:bodyPr>
            <a:normAutofit/>
          </a:bodyPr>
          <a:lstStyle/>
          <a:p>
            <a:r>
              <a:rPr lang="en-US">
                <a:latin typeface="+mn-lt"/>
                <a:ea typeface="Verdana" panose="020B0604030504040204" pitchFamily="34" charset="0"/>
              </a:rPr>
              <a:t>Scenario 3</a:t>
            </a:r>
          </a:p>
        </p:txBody>
      </p:sp>
      <p:pic>
        <p:nvPicPr>
          <p:cNvPr id="27" name="Picture 26" descr="Desks in empty classroom">
            <a:extLst>
              <a:ext uri="{FF2B5EF4-FFF2-40B4-BE49-F238E27FC236}">
                <a16:creationId xmlns:a16="http://schemas.microsoft.com/office/drawing/2014/main" id="{EAE09EDB-9F1A-60E8-DF0C-3D90F6DC4B39}"/>
              </a:ext>
            </a:extLst>
          </p:cNvPr>
          <p:cNvPicPr>
            <a:picLocks noChangeAspect="1"/>
          </p:cNvPicPr>
          <p:nvPr/>
        </p:nvPicPr>
        <p:blipFill rotWithShape="1">
          <a:blip r:embed="rId2"/>
          <a:srcRect l="26750" r="23082"/>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4587427" y="1628800"/>
            <a:ext cx="3927922" cy="4548163"/>
          </a:xfrm>
        </p:spPr>
        <p:txBody>
          <a:bodyPr>
            <a:normAutofit fontScale="92500" lnSpcReduction="10000"/>
          </a:bodyPr>
          <a:lstStyle/>
          <a:p>
            <a:pPr marL="0" indent="0">
              <a:buNone/>
            </a:pPr>
            <a:r>
              <a:rPr lang="en-US">
                <a:ea typeface="Verdana" panose="020B0604030504040204" pitchFamily="34" charset="0"/>
              </a:rPr>
              <a:t>A parent informs you that her son, Stanley Student, is being sent nude photos by a female student, Harriet Harasser, while he is trying to participate in his history class. </a:t>
            </a:r>
          </a:p>
          <a:p>
            <a:pPr marL="0" indent="0">
              <a:buNone/>
            </a:pPr>
            <a:r>
              <a:rPr lang="en-US">
                <a:ea typeface="Verdana" panose="020B0604030504040204" pitchFamily="34" charset="0"/>
              </a:rPr>
              <a:t>The parent reports that the photos are being sent every day and are very graphic in nature. The parent also tells you that Stanley is reluctant to go to this class because when Harriet sees him in class, she sends more shocking photos to get a visible reaction from Stanley during class.</a:t>
            </a:r>
          </a:p>
          <a:p>
            <a:pPr marL="0" indent="0">
              <a:buNone/>
            </a:pPr>
            <a:endParaRPr lang="en-US">
              <a:ea typeface="Verdana" panose="020B0604030504040204" pitchFamily="34" charset="0"/>
            </a:endParaRPr>
          </a:p>
          <a:p>
            <a:r>
              <a:rPr lang="en-US" b="1">
                <a:ea typeface="Verdana" panose="020B0604030504040204" pitchFamily="34" charset="0"/>
              </a:rPr>
              <a:t>Is this conduct that should be reported</a:t>
            </a:r>
            <a:r>
              <a:rPr lang="en-US" sz="1600" b="1">
                <a:ea typeface="Verdana" panose="020B0604030504040204" pitchFamily="34" charset="0"/>
              </a:rPr>
              <a:t>?</a:t>
            </a:r>
          </a:p>
          <a:p>
            <a:endParaRPr lang="en-US" sz="1600"/>
          </a:p>
        </p:txBody>
      </p:sp>
    </p:spTree>
    <p:extLst>
      <p:ext uri="{BB962C8B-B14F-4D97-AF65-F5344CB8AC3E}">
        <p14:creationId xmlns:p14="http://schemas.microsoft.com/office/powerpoint/2010/main" val="2748270721"/>
      </p:ext>
    </p:extLst>
  </p:cSld>
  <p:clrMapOvr>
    <a:masterClrMapping/>
  </p:clrMapOvr>
  <mc:AlternateContent xmlns:mc="http://schemas.openxmlformats.org/markup-compatibility/2006" xmlns:p14="http://schemas.microsoft.com/office/powerpoint/2010/main">
    <mc:Choice Requires="p14">
      <p:transition spd="slow" p14:dur="2000" advTm="37003"/>
    </mc:Choice>
    <mc:Fallback xmlns="">
      <p:transition spd="slow" advTm="3700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c 2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4421221" y="479493"/>
            <a:ext cx="4094129" cy="1325563"/>
          </a:xfrm>
        </p:spPr>
        <p:txBody>
          <a:bodyPr vert="horz" lIns="91440" tIns="45720" rIns="91440" bIns="45720" rtlCol="0" anchor="ctr">
            <a:normAutofit/>
          </a:bodyPr>
          <a:lstStyle/>
          <a:p>
            <a:pPr defTabSz="914400"/>
            <a:r>
              <a:rPr lang="en-US" sz="4400" kern="1200">
                <a:solidFill>
                  <a:schemeClr val="tx1"/>
                </a:solidFill>
                <a:latin typeface="+mj-lt"/>
                <a:ea typeface="+mj-ea"/>
                <a:cs typeface="+mj-cs"/>
              </a:rPr>
              <a:t>Scenario 3 Outcome</a:t>
            </a:r>
          </a:p>
        </p:txBody>
      </p:sp>
      <p:sp>
        <p:nvSpPr>
          <p:cNvPr id="23" name="Freeform: Shape 2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group of people sitting in a circle looking at their phones">
            <a:extLst>
              <a:ext uri="{FF2B5EF4-FFF2-40B4-BE49-F238E27FC236}">
                <a16:creationId xmlns:a16="http://schemas.microsoft.com/office/drawing/2014/main" id="{CC37A5D7-DE6F-71AB-AD3F-075774A610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7386" y="2002219"/>
            <a:ext cx="3583036" cy="268381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4" name="Content Placeholder 3">
            <a:extLst>
              <a:ext uri="{FF2B5EF4-FFF2-40B4-BE49-F238E27FC236}">
                <a16:creationId xmlns:a16="http://schemas.microsoft.com/office/drawing/2014/main" id="{CEB2F437-A24C-4475-B0AC-506B63B5BC38}"/>
              </a:ext>
            </a:extLst>
          </p:cNvPr>
          <p:cNvSpPr>
            <a:spLocks/>
          </p:cNvSpPr>
          <p:nvPr/>
        </p:nvSpPr>
        <p:spPr>
          <a:xfrm>
            <a:off x="4421221" y="1984443"/>
            <a:ext cx="4094129" cy="4192520"/>
          </a:xfrm>
          <a:prstGeom prst="rect">
            <a:avLst/>
          </a:prstGeom>
        </p:spPr>
        <p:txBody>
          <a:bodyPr vert="horz" lIns="91440" tIns="45720" rIns="91440" bIns="45720" rtlCol="0">
            <a:normAutofit/>
          </a:bodyPr>
          <a:lstStyle/>
          <a:p>
            <a:pPr indent="-228600" latinLnBrk="0">
              <a:lnSpc>
                <a:spcPct val="90000"/>
              </a:lnSpc>
              <a:spcAft>
                <a:spcPts val="600"/>
              </a:spcAft>
              <a:buFont typeface="Arial" panose="020B0604020202020204" pitchFamily="34" charset="0"/>
              <a:buChar char="•"/>
            </a:pPr>
            <a:r>
              <a:rPr lang="en-US" b="1">
                <a:solidFill>
                  <a:srgbClr val="FF0000"/>
                </a:solidFill>
              </a:rPr>
              <a:t>Yes. </a:t>
            </a:r>
            <a:r>
              <a:rPr lang="en-US"/>
              <a:t>This conduct may constitute u</a:t>
            </a:r>
            <a:r>
              <a:rPr lang="en-US" sz="1800"/>
              <a:t>nwelcome conduct determined by a reasonable person to be so </a:t>
            </a:r>
            <a:r>
              <a:rPr lang="en-US" sz="1800" b="1"/>
              <a:t>severe, pervasive, and objectively offensive</a:t>
            </a:r>
            <a:r>
              <a:rPr lang="en-US" sz="1800"/>
              <a:t> that it effectively denies a person equal access to the recipient’s education program or activity (Hostile Environment)</a:t>
            </a:r>
            <a:endParaRPr lang="en-US"/>
          </a:p>
        </p:txBody>
      </p:sp>
      <p:sp>
        <p:nvSpPr>
          <p:cNvPr id="6" name="TextBox 5">
            <a:extLst>
              <a:ext uri="{FF2B5EF4-FFF2-40B4-BE49-F238E27FC236}">
                <a16:creationId xmlns:a16="http://schemas.microsoft.com/office/drawing/2014/main" id="{C37A2C30-9D61-05F8-4973-EA08DA5E1B7D}"/>
              </a:ext>
            </a:extLst>
          </p:cNvPr>
          <p:cNvSpPr txBox="1"/>
          <p:nvPr/>
        </p:nvSpPr>
        <p:spPr>
          <a:xfrm>
            <a:off x="6684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vancechristie.com/2020/01/15/keeping-primary-attention-on-lifes-main-focuses/cell-phone-preoccupation-pix/">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029879526"/>
      </p:ext>
    </p:extLst>
  </p:cSld>
  <p:clrMapOvr>
    <a:masterClrMapping/>
  </p:clrMapOvr>
  <mc:AlternateContent xmlns:mc="http://schemas.openxmlformats.org/markup-compatibility/2006" xmlns:p14="http://schemas.microsoft.com/office/powerpoint/2010/main">
    <mc:Choice Requires="p14">
      <p:transition spd="slow" p14:dur="2000" advTm="25920"/>
    </mc:Choice>
    <mc:Fallback xmlns="">
      <p:transition spd="slow" advTm="2592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AC6B390-BC59-4F1D-A0EE-D71A92F0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B6C60D79-16F1-4C4B-B7E3-7634E7069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9352" y="5486400"/>
            <a:ext cx="2004648"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erson in front of a map&#10;&#10;Description automatically generated">
            <a:extLst>
              <a:ext uri="{FF2B5EF4-FFF2-40B4-BE49-F238E27FC236}">
                <a16:creationId xmlns:a16="http://schemas.microsoft.com/office/drawing/2014/main" id="{288F6051-224E-A2C5-C715-FBE7C1E169C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905789" y="2146808"/>
            <a:ext cx="3583036" cy="239167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7" name="Arc 26">
            <a:extLst>
              <a:ext uri="{FF2B5EF4-FFF2-40B4-BE49-F238E27FC236}">
                <a16:creationId xmlns:a16="http://schemas.microsoft.com/office/drawing/2014/main" id="{426B127E-6498-4C77-9C9D-4553A5113B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1537" y="650160"/>
            <a:ext cx="2240924"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628650" y="479493"/>
            <a:ext cx="3943350" cy="1325563"/>
          </a:xfrm>
        </p:spPr>
        <p:txBody>
          <a:bodyPr>
            <a:normAutofit/>
          </a:bodyPr>
          <a:lstStyle/>
          <a:p>
            <a:r>
              <a:rPr lang="en-US">
                <a:latin typeface="+mn-lt"/>
                <a:ea typeface="Verdana" panose="020B0604030504040204" pitchFamily="34" charset="0"/>
              </a:rPr>
              <a:t>Scenario 4</a:t>
            </a:r>
          </a:p>
        </p:txBody>
      </p:sp>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628650" y="1984443"/>
            <a:ext cx="3943350" cy="4192520"/>
          </a:xfrm>
        </p:spPr>
        <p:txBody>
          <a:bodyPr>
            <a:normAutofit/>
          </a:bodyPr>
          <a:lstStyle/>
          <a:p>
            <a:r>
              <a:rPr lang="en-US">
                <a:ea typeface="Verdana" panose="020B0604030504040204" pitchFamily="34" charset="0"/>
              </a:rPr>
              <a:t>You overhear, students discussing a social studies teacher, Ms. Alexandra Hamilton.  The students state that if they give Ms. Hamilton their cell phone number and add her as a friend on  Instagram, she gives them extra credit. </a:t>
            </a:r>
          </a:p>
          <a:p>
            <a:endParaRPr lang="en-US">
              <a:ea typeface="Verdana" panose="020B0604030504040204" pitchFamily="34" charset="0"/>
            </a:endParaRPr>
          </a:p>
          <a:p>
            <a:r>
              <a:rPr lang="en-US" b="1">
                <a:ea typeface="Verdana" panose="020B0604030504040204" pitchFamily="34" charset="0"/>
              </a:rPr>
              <a:t>Is this conduct that should be reported</a:t>
            </a:r>
            <a:r>
              <a:rPr lang="en-US" b="1"/>
              <a:t>?</a:t>
            </a:r>
          </a:p>
          <a:p>
            <a:r>
              <a:rPr lang="en-US"/>
              <a:t>  </a:t>
            </a:r>
          </a:p>
        </p:txBody>
      </p:sp>
      <p:sp>
        <p:nvSpPr>
          <p:cNvPr id="6" name="TextBox 5">
            <a:extLst>
              <a:ext uri="{FF2B5EF4-FFF2-40B4-BE49-F238E27FC236}">
                <a16:creationId xmlns:a16="http://schemas.microsoft.com/office/drawing/2014/main" id="{A98D4EED-9999-0EBF-B300-B96F9C4EE14B}"/>
              </a:ext>
            </a:extLst>
          </p:cNvPr>
          <p:cNvSpPr txBox="1"/>
          <p:nvPr/>
        </p:nvSpPr>
        <p:spPr>
          <a:xfrm>
            <a:off x="6957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flickr.com/photos/ptica10/6697055189/">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263755230"/>
      </p:ext>
    </p:extLst>
  </p:cSld>
  <p:clrMapOvr>
    <a:masterClrMapping/>
  </p:clrMapOvr>
  <mc:AlternateContent xmlns:mc="http://schemas.openxmlformats.org/markup-compatibility/2006" xmlns:p14="http://schemas.microsoft.com/office/powerpoint/2010/main">
    <mc:Choice Requires="p14">
      <p:transition spd="slow" p14:dur="2000" advTm="21699"/>
    </mc:Choice>
    <mc:Fallback xmlns="">
      <p:transition spd="slow" advTm="2169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606478" y="386930"/>
            <a:ext cx="6927525" cy="1188950"/>
          </a:xfrm>
        </p:spPr>
        <p:txBody>
          <a:bodyPr anchor="b">
            <a:normAutofit/>
          </a:bodyPr>
          <a:lstStyle/>
          <a:p>
            <a:r>
              <a:rPr lang="en-US" sz="3200">
                <a:latin typeface="+mn-lt"/>
                <a:ea typeface="Verdana" panose="020B0604030504040204" pitchFamily="34" charset="0"/>
              </a:rPr>
              <a:t>Scenario 4 Outcome</a:t>
            </a:r>
          </a:p>
        </p:txBody>
      </p:sp>
      <p:grpSp>
        <p:nvGrpSpPr>
          <p:cNvPr id="32" name="Group 3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33" name="Rectangle 3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595245" y="2599509"/>
            <a:ext cx="7607751" cy="3435531"/>
          </a:xfrm>
        </p:spPr>
        <p:txBody>
          <a:bodyPr anchor="ctr">
            <a:normAutofit/>
          </a:bodyPr>
          <a:lstStyle/>
          <a:p>
            <a:pPr marL="342900" indent="-342900">
              <a:buFont typeface="Arial" panose="020B0604020202020204" pitchFamily="34" charset="0"/>
              <a:buChar char="•"/>
            </a:pPr>
            <a:r>
              <a:rPr lang="en-US" sz="2100">
                <a:ea typeface="Verdana" panose="020B0604030504040204" pitchFamily="34" charset="0"/>
              </a:rPr>
              <a:t>Most likely, </a:t>
            </a:r>
            <a:r>
              <a:rPr lang="en-US" sz="2100" b="1">
                <a:ea typeface="Verdana" panose="020B0604030504040204" pitchFamily="34" charset="0"/>
              </a:rPr>
              <a:t>yes</a:t>
            </a:r>
            <a:r>
              <a:rPr lang="en-US" sz="2100">
                <a:ea typeface="Verdana" panose="020B0604030504040204" pitchFamily="34" charset="0"/>
              </a:rPr>
              <a:t>. While this conduct may not be in and of itself sexual in nature, it may constitute “grooming behavior”, a process by which an offender draws a victim into a sexual relationship and maintains that relationship in secrecy. </a:t>
            </a:r>
          </a:p>
          <a:p>
            <a:pPr marL="342900" indent="-342900">
              <a:buFont typeface="Arial" panose="020B0604020202020204" pitchFamily="34" charset="0"/>
              <a:buChar char="•"/>
            </a:pPr>
            <a:r>
              <a:rPr lang="en-US" sz="2100">
                <a:ea typeface="Verdana" panose="020B0604030504040204" pitchFamily="34" charset="0"/>
              </a:rPr>
              <a:t>Providing supportive measures as well as reiterating the importance of staff maintaining appropriate boundaries with students would be needed in this scenario. </a:t>
            </a:r>
          </a:p>
          <a:p>
            <a:endParaRPr lang="en-US" sz="2100"/>
          </a:p>
        </p:txBody>
      </p:sp>
    </p:spTree>
    <p:extLst>
      <p:ext uri="{BB962C8B-B14F-4D97-AF65-F5344CB8AC3E}">
        <p14:creationId xmlns:p14="http://schemas.microsoft.com/office/powerpoint/2010/main" val="3270528040"/>
      </p:ext>
    </p:extLst>
  </p:cSld>
  <p:clrMapOvr>
    <a:masterClrMapping/>
  </p:clrMapOvr>
  <mc:AlternateContent xmlns:mc="http://schemas.openxmlformats.org/markup-compatibility/2006" xmlns:p14="http://schemas.microsoft.com/office/powerpoint/2010/main">
    <mc:Choice Requires="p14">
      <p:transition spd="slow" p14:dur="2000" advTm="30282"/>
    </mc:Choice>
    <mc:Fallback xmlns="">
      <p:transition spd="slow" advTm="3028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515125" y="1153572"/>
            <a:ext cx="2400300" cy="4461163"/>
          </a:xfrm>
        </p:spPr>
        <p:txBody>
          <a:bodyPr>
            <a:normAutofit/>
          </a:bodyPr>
          <a:lstStyle/>
          <a:p>
            <a:r>
              <a:rPr lang="en-US">
                <a:solidFill>
                  <a:srgbClr val="FFFFFF"/>
                </a:solidFill>
                <a:latin typeface="+mn-lt"/>
                <a:ea typeface="Verdana" panose="020B0604030504040204" pitchFamily="34" charset="0"/>
              </a:rPr>
              <a:t>Scenario 5</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3335481" y="591344"/>
            <a:ext cx="5179868" cy="5585619"/>
          </a:xfrm>
        </p:spPr>
        <p:txBody>
          <a:bodyPr anchor="ctr">
            <a:normAutofit/>
          </a:bodyPr>
          <a:lstStyle/>
          <a:p>
            <a:r>
              <a:rPr lang="en-US" b="0" i="0">
                <a:effectLst/>
                <a:highlight>
                  <a:srgbClr val="FFFFFF"/>
                </a:highlight>
                <a:latin typeface="Arial" panose="020B0604020202020204" pitchFamily="34" charset="0"/>
              </a:rPr>
              <a:t>Deena works in the office of the maintenance department. She keeps her hair cut very short, dresses in men’s clothing, and does not wear makeup or jewelry. </a:t>
            </a:r>
          </a:p>
          <a:p>
            <a:r>
              <a:rPr lang="en-US" b="0" i="0">
                <a:effectLst/>
                <a:highlight>
                  <a:srgbClr val="FFFFFF"/>
                </a:highlight>
                <a:latin typeface="Arial" panose="020B0604020202020204" pitchFamily="34" charset="0"/>
              </a:rPr>
              <a:t>Mr. Ellis, one of the plant managers in the department, calls her "Dean." He frequently comments that she should dress in a more “feminine” manner and that the men prefer to have pretty girls in the office. Mr. Ellis has also called Deena a derogatory term for “lesbian” on several occasions.</a:t>
            </a:r>
            <a:endParaRPr lang="en-US">
              <a:ea typeface="Verdana" panose="020B0604030504040204" pitchFamily="34" charset="0"/>
            </a:endParaRPr>
          </a:p>
          <a:p>
            <a:endParaRPr lang="en-US">
              <a:ea typeface="Verdana" panose="020B0604030504040204" pitchFamily="34" charset="0"/>
            </a:endParaRPr>
          </a:p>
          <a:p>
            <a:r>
              <a:rPr lang="en-US" b="1">
                <a:ea typeface="Verdana" panose="020B0604030504040204" pitchFamily="34" charset="0"/>
              </a:rPr>
              <a:t>Is this conduct that should be reported</a:t>
            </a:r>
            <a:r>
              <a:rPr lang="en-US" b="1"/>
              <a:t>?</a:t>
            </a:r>
          </a:p>
          <a:p>
            <a:r>
              <a:rPr lang="en-US"/>
              <a:t>  </a:t>
            </a:r>
          </a:p>
        </p:txBody>
      </p:sp>
    </p:spTree>
    <p:extLst>
      <p:ext uri="{BB962C8B-B14F-4D97-AF65-F5344CB8AC3E}">
        <p14:creationId xmlns:p14="http://schemas.microsoft.com/office/powerpoint/2010/main" val="1243038020"/>
      </p:ext>
    </p:extLst>
  </p:cSld>
  <p:clrMapOvr>
    <a:masterClrMapping/>
  </p:clrMapOvr>
  <mc:AlternateContent xmlns:mc="http://schemas.openxmlformats.org/markup-compatibility/2006" xmlns:p14="http://schemas.microsoft.com/office/powerpoint/2010/main">
    <mc:Choice Requires="p14">
      <p:transition spd="slow" p14:dur="2000" advTm="37705"/>
    </mc:Choice>
    <mc:Fallback xmlns="">
      <p:transition spd="slow" advTm="37705"/>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F0BB-4CB1-004C-86D0-3B48432CA63E}"/>
              </a:ext>
            </a:extLst>
          </p:cNvPr>
          <p:cNvSpPr>
            <a:spLocks noGrp="1"/>
          </p:cNvSpPr>
          <p:nvPr>
            <p:ph type="title"/>
          </p:nvPr>
        </p:nvSpPr>
        <p:spPr>
          <a:xfrm>
            <a:off x="606478" y="1087922"/>
            <a:ext cx="6927525" cy="1188950"/>
          </a:xfrm>
        </p:spPr>
        <p:txBody>
          <a:bodyPr anchor="b">
            <a:normAutofit/>
          </a:bodyPr>
          <a:lstStyle/>
          <a:p>
            <a:r>
              <a:rPr lang="en-US" sz="3200">
                <a:latin typeface="+mn-lt"/>
                <a:ea typeface="Verdana" panose="020B0604030504040204" pitchFamily="34" charset="0"/>
              </a:rPr>
              <a:t>Scenario 4 Outcome</a:t>
            </a:r>
          </a:p>
        </p:txBody>
      </p:sp>
      <p:sp>
        <p:nvSpPr>
          <p:cNvPr id="4" name="Content Placeholder 3">
            <a:extLst>
              <a:ext uri="{FF2B5EF4-FFF2-40B4-BE49-F238E27FC236}">
                <a16:creationId xmlns:a16="http://schemas.microsoft.com/office/drawing/2014/main" id="{CEB2F437-A24C-4475-B0AC-506B63B5BC38}"/>
              </a:ext>
            </a:extLst>
          </p:cNvPr>
          <p:cNvSpPr>
            <a:spLocks noGrp="1"/>
          </p:cNvSpPr>
          <p:nvPr>
            <p:ph idx="1"/>
          </p:nvPr>
        </p:nvSpPr>
        <p:spPr>
          <a:xfrm>
            <a:off x="606478" y="2276872"/>
            <a:ext cx="7607751" cy="3435531"/>
          </a:xfrm>
        </p:spPr>
        <p:txBody>
          <a:bodyPr anchor="ctr">
            <a:normAutofit/>
          </a:bodyPr>
          <a:lstStyle/>
          <a:p>
            <a:pPr marL="342900" indent="-342900">
              <a:buFont typeface="Arial" panose="020B0604020202020204" pitchFamily="34" charset="0"/>
              <a:buChar char="•"/>
            </a:pPr>
            <a:r>
              <a:rPr lang="en-US" sz="2100">
                <a:ea typeface="Verdana" panose="020B0604030504040204" pitchFamily="34" charset="0"/>
              </a:rPr>
              <a:t>Yes. This conduct may constitute sex-based discrimination.</a:t>
            </a:r>
          </a:p>
          <a:p>
            <a:pPr marL="342900" indent="-342900">
              <a:buFont typeface="Arial" panose="020B0604020202020204" pitchFamily="34" charset="0"/>
              <a:buChar char="•"/>
            </a:pPr>
            <a:r>
              <a:rPr lang="en-US" sz="2100">
                <a:ea typeface="Verdana" panose="020B0604030504040204" pitchFamily="34" charset="0"/>
              </a:rPr>
              <a:t>Providing supportive measures as well as reiterating the importance of employees maintaining professional conversations would be appropriate in this scenario. </a:t>
            </a:r>
          </a:p>
          <a:p>
            <a:endParaRPr lang="en-US" sz="2100"/>
          </a:p>
        </p:txBody>
      </p:sp>
    </p:spTree>
    <p:extLst>
      <p:ext uri="{BB962C8B-B14F-4D97-AF65-F5344CB8AC3E}">
        <p14:creationId xmlns:p14="http://schemas.microsoft.com/office/powerpoint/2010/main" val="3978232275"/>
      </p:ext>
    </p:extLst>
  </p:cSld>
  <p:clrMapOvr>
    <a:masterClrMapping/>
  </p:clrMapOvr>
  <mc:AlternateContent xmlns:mc="http://schemas.openxmlformats.org/markup-compatibility/2006" xmlns:p14="http://schemas.microsoft.com/office/powerpoint/2010/main">
    <mc:Choice Requires="p14">
      <p:transition spd="slow" p14:dur="2000" advTm="17237"/>
    </mc:Choice>
    <mc:Fallback xmlns="">
      <p:transition spd="slow" advTm="1723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8BDCF15-CB1B-5B7C-2148-7AD87C1A9EDC}"/>
              </a:ext>
            </a:extLst>
          </p:cNvPr>
          <p:cNvSpPr>
            <a:spLocks noGrp="1"/>
          </p:cNvSpPr>
          <p:nvPr>
            <p:ph type="title"/>
          </p:nvPr>
        </p:nvSpPr>
        <p:spPr>
          <a:xfrm>
            <a:off x="482600" y="643467"/>
            <a:ext cx="3945383" cy="4567137"/>
          </a:xfrm>
        </p:spPr>
        <p:txBody>
          <a:bodyPr vert="horz" lIns="91440" tIns="45720" rIns="91440" bIns="45720" rtlCol="0" anchor="b">
            <a:normAutofit/>
          </a:bodyPr>
          <a:lstStyle/>
          <a:p>
            <a:pPr defTabSz="914400"/>
            <a:r>
              <a:rPr lang="en-US" sz="2400" b="1" dirty="0"/>
              <a:t>Contact Title IX Coordinator</a:t>
            </a:r>
            <a:br>
              <a:rPr lang="en-US" sz="2400" b="1" dirty="0"/>
            </a:br>
            <a:br>
              <a:rPr lang="en-US" sz="2400" b="1" dirty="0"/>
            </a:br>
            <a:r>
              <a:rPr lang="en-US" sz="2400" b="1" dirty="0"/>
              <a:t>Call: 727-372-0200</a:t>
            </a:r>
            <a:br>
              <a:rPr lang="en-US" sz="2400" b="1" dirty="0"/>
            </a:br>
            <a:r>
              <a:rPr lang="en-US" sz="2400" b="1" dirty="0">
                <a:ea typeface="Calibri Light"/>
                <a:cs typeface="Calibri Light"/>
              </a:rPr>
              <a:t>Email: </a:t>
            </a:r>
            <a:r>
              <a:rPr lang="en-US" sz="2400" b="1" dirty="0" err="1">
                <a:ea typeface="Calibri Light"/>
                <a:cs typeface="Calibri Light"/>
              </a:rPr>
              <a:t>evan.markowitz@aaota.org</a:t>
            </a:r>
            <a:br>
              <a:rPr lang="en-US" sz="2400" b="1" dirty="0"/>
            </a:br>
            <a:r>
              <a:rPr lang="en-US" sz="2400" b="1" dirty="0"/>
              <a:t>Visit: https://</a:t>
            </a:r>
            <a:r>
              <a:rPr lang="en-US" sz="2400" b="1" dirty="0" err="1"/>
              <a:t>www.aaota.org</a:t>
            </a:r>
            <a:r>
              <a:rPr lang="en-US" sz="2400" b="1" dirty="0"/>
              <a:t>/nondiscrimination/</a:t>
            </a:r>
            <a:br>
              <a:rPr lang="en-US" sz="2400" b="1" dirty="0"/>
            </a:br>
            <a:br>
              <a:rPr lang="en-US" sz="2400" dirty="0"/>
            </a:br>
            <a:br>
              <a:rPr lang="en-US" sz="2400" dirty="0"/>
            </a:br>
            <a:br>
              <a:rPr lang="en-US" sz="2400" dirty="0"/>
            </a:br>
            <a:br>
              <a:rPr lang="en-US" sz="2400" dirty="0"/>
            </a:br>
            <a:endParaRPr lang="en-US" sz="2400" dirty="0"/>
          </a:p>
        </p:txBody>
      </p:sp>
      <p:pic>
        <p:nvPicPr>
          <p:cNvPr id="12" name="Picture 11" descr="Working space background">
            <a:extLst>
              <a:ext uri="{FF2B5EF4-FFF2-40B4-BE49-F238E27FC236}">
                <a16:creationId xmlns:a16="http://schemas.microsoft.com/office/drawing/2014/main" id="{8CD6A7D4-3505-DCA9-40AD-D535F9784C4D}"/>
              </a:ext>
            </a:extLst>
          </p:cNvPr>
          <p:cNvPicPr>
            <a:picLocks noChangeAspect="1"/>
          </p:cNvPicPr>
          <p:nvPr/>
        </p:nvPicPr>
        <p:blipFill rotWithShape="1">
          <a:blip r:embed="rId3"/>
          <a:srcRect l="56473" r="-1" b="-1"/>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Rectangle 1">
            <a:extLst>
              <a:ext uri="{FF2B5EF4-FFF2-40B4-BE49-F238E27FC236}">
                <a16:creationId xmlns:a16="http://schemas.microsoft.com/office/drawing/2014/main" id="{E6972F9C-BCAD-2280-1628-B3F054F321C1}"/>
              </a:ext>
            </a:extLst>
          </p:cNvPr>
          <p:cNvSpPr/>
          <p:nvPr/>
        </p:nvSpPr>
        <p:spPr>
          <a:xfrm>
            <a:off x="1259632" y="1700808"/>
            <a:ext cx="6840760"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042723"/>
      </p:ext>
    </p:extLst>
  </p:cSld>
  <p:clrMapOvr>
    <a:masterClrMapping/>
  </p:clrMapOvr>
  <mc:AlternateContent xmlns:mc="http://schemas.openxmlformats.org/markup-compatibility/2006" xmlns:p14="http://schemas.microsoft.com/office/powerpoint/2010/main">
    <mc:Choice Requires="p14">
      <p:transition spd="slow" p14:dur="2000" advTm="21821"/>
    </mc:Choice>
    <mc:Fallback xmlns="">
      <p:transition spd="slow" advTm="21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11.8|14.2|8.7|11.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A84D172E4A6A49A512D00EB6117048" ma:contentTypeVersion="19" ma:contentTypeDescription="Create a new document." ma:contentTypeScope="" ma:versionID="4c1e336343c63d5c3d4c6fd0ba74b288">
  <xsd:schema xmlns:xsd="http://www.w3.org/2001/XMLSchema" xmlns:xs="http://www.w3.org/2001/XMLSchema" xmlns:p="http://schemas.microsoft.com/office/2006/metadata/properties" xmlns:ns1="http://schemas.microsoft.com/sharepoint/v3" xmlns:ns2="620d8ecf-9480-4e88-91be-5431cc42475e" xmlns:ns3="b0201853-7714-4def-95d6-5cc539f92297" targetNamespace="http://schemas.microsoft.com/office/2006/metadata/properties" ma:root="true" ma:fieldsID="d8afc9e5b51dd123fb07bd80fa28bfe3" ns1:_="" ns2:_="" ns3:_="">
    <xsd:import namespace="http://schemas.microsoft.com/sharepoint/v3"/>
    <xsd:import namespace="620d8ecf-9480-4e88-91be-5431cc42475e"/>
    <xsd:import namespace="b0201853-7714-4def-95d6-5cc539f9229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element ref="ns3:Number" minOccurs="0"/>
                <xsd:element ref="ns3: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0d8ecf-9480-4e88-91be-5431cc42475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ce79520-ea59-4084-9806-098f3a5431a5}" ma:internalName="TaxCatchAll" ma:showField="CatchAllData" ma:web="620d8ecf-9480-4e88-91be-5431cc42475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0201853-7714-4def-95d6-5cc539f9229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79b3263-269e-412f-8370-cded0273bb5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Number" ma:index="23" nillable="true" ma:displayName="Number" ma:internalName="Number">
      <xsd:simpleType>
        <xsd:restriction base="dms:Number"/>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0201853-7714-4def-95d6-5cc539f92297">
      <Terms xmlns="http://schemas.microsoft.com/office/infopath/2007/PartnerControls"/>
    </lcf76f155ced4ddcb4097134ff3c332f>
    <TaxCatchAll xmlns="620d8ecf-9480-4e88-91be-5431cc42475e" xsi:nil="true"/>
    <SharedWithUsers xmlns="620d8ecf-9480-4e88-91be-5431cc42475e">
      <UserInfo>
        <DisplayName>James P. Greene</DisplayName>
        <AccountId>16</AccountId>
        <AccountType/>
      </UserInfo>
      <UserInfo>
        <DisplayName>Paul Meeker</DisplayName>
        <AccountId>71</AccountId>
        <AccountType/>
      </UserInfo>
      <UserInfo>
        <DisplayName>Sheila Brooke Blue</DisplayName>
        <AccountId>15</AccountId>
        <AccountType/>
      </UserInfo>
    </SharedWithUsers>
    <Number xmlns="b0201853-7714-4def-95d6-5cc539f92297"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320F8E-8C48-4A4C-89DC-A6158A79B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20d8ecf-9480-4e88-91be-5431cc42475e"/>
    <ds:schemaRef ds:uri="b0201853-7714-4def-95d6-5cc539f922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1ADD2B-9665-4141-9B9F-7E406E011437}">
  <ds:schemaRefs>
    <ds:schemaRef ds:uri="620d8ecf-9480-4e88-91be-5431cc42475e"/>
    <ds:schemaRef ds:uri="b0201853-7714-4def-95d6-5cc539f9229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s>
</ds:datastoreItem>
</file>

<file path=customXml/itemProps3.xml><?xml version="1.0" encoding="utf-8"?>
<ds:datastoreItem xmlns:ds="http://schemas.openxmlformats.org/officeDocument/2006/customXml" ds:itemID="{123AAC47-7201-4F61-8A36-9A81147BE2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1760</Words>
  <Application>Microsoft Macintosh PowerPoint</Application>
  <PresentationFormat>On-screen Show (4:3)</PresentationFormat>
  <Paragraphs>135</Paragraphs>
  <Slides>28</Slides>
  <Notes>3</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Calibri Light</vt:lpstr>
      <vt:lpstr>Times New Roman</vt:lpstr>
      <vt:lpstr>Verdana</vt:lpstr>
      <vt:lpstr>Custom Design</vt:lpstr>
      <vt:lpstr>Office Theme</vt:lpstr>
      <vt:lpstr>PowerPoint Presentation</vt:lpstr>
      <vt:lpstr>Training Objectives</vt:lpstr>
      <vt:lpstr>TITLE IX</vt:lpstr>
      <vt:lpstr>TITLE IX</vt:lpstr>
      <vt:lpstr>PowerPoint Presentation</vt:lpstr>
      <vt:lpstr>PowerPoint Presentation</vt:lpstr>
      <vt:lpstr>PowerPoint Presentation</vt:lpstr>
      <vt:lpstr>Complainants and Respondents</vt:lpstr>
      <vt:lpstr>PowerPoint Presentation</vt:lpstr>
      <vt:lpstr>PowerPoint Presentation</vt:lpstr>
      <vt:lpstr>You Have a Duty to Report All Allegations of Sexual Harassment  </vt:lpstr>
      <vt:lpstr>PowerPoint Presentation</vt:lpstr>
      <vt:lpstr>PowerPoint Presentation</vt:lpstr>
      <vt:lpstr>PowerPoint Presentation</vt:lpstr>
      <vt:lpstr>PowerPoint Presentation</vt:lpstr>
      <vt:lpstr>PowerPoint Presentation</vt:lpstr>
      <vt:lpstr>If sexual harassment or sex-based discrimination is a maybe…</vt:lpstr>
      <vt:lpstr>Scenario 1 </vt:lpstr>
      <vt:lpstr>Scenario 1 Outcome </vt:lpstr>
      <vt:lpstr>Scenario 2</vt:lpstr>
      <vt:lpstr>Scenario 2 Outcome</vt:lpstr>
      <vt:lpstr>Scenario 3</vt:lpstr>
      <vt:lpstr>Scenario 3 Outcome</vt:lpstr>
      <vt:lpstr>Scenario 4</vt:lpstr>
      <vt:lpstr>Scenario 4 Outcome</vt:lpstr>
      <vt:lpstr>Scenario 5</vt:lpstr>
      <vt:lpstr>Scenario 4 Outcome</vt:lpstr>
      <vt:lpstr>Contact Title IX Coordinator  Call: 727-372-0200 Email: evan.markowitz@aaota.org Visit: https://www.aaota.org/nondiscrimination/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Evan Markowitz</cp:lastModifiedBy>
  <cp:revision>6</cp:revision>
  <dcterms:created xsi:type="dcterms:W3CDTF">2014-04-01T16:35:38Z</dcterms:created>
  <dcterms:modified xsi:type="dcterms:W3CDTF">2026-10-01T18:17:49Z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0x01010058A84D172E4A6A49A512D00EB6117048</vt:lpwstr>
  </property>
  <property fmtid="{D5CDD505-2E9C-101B-9397-08002B2CF9AE}" pid="3" name="MediaServiceImageTags">
    <vt:lpwstr/>
  </property>
</Properties>
</file>